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4"/>
  </p:sldMasterIdLst>
  <p:notesMasterIdLst>
    <p:notesMasterId r:id="rId9"/>
  </p:notesMasterIdLst>
  <p:sldIdLst>
    <p:sldId id="256" r:id="rId5"/>
    <p:sldId id="264" r:id="rId6"/>
    <p:sldId id="261" r:id="rId7"/>
    <p:sldId id="26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6108A0-28FD-C159-623B-A954B670BC6A}" v="106" dt="2023-07-06T01:04:14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yenat Kabir" userId="bad1fc56-6302-4c38-984a-e941f1960312" providerId="ADAL" clId="{F9FCABF7-54FB-436F-8D07-E5B0D4903F4F}"/>
    <pc:docChg chg="modSld">
      <pc:chgData name="Kayenat Kabir" userId="bad1fc56-6302-4c38-984a-e941f1960312" providerId="ADAL" clId="{F9FCABF7-54FB-436F-8D07-E5B0D4903F4F}" dt="2023-07-06T18:31:07.021" v="51" actId="20577"/>
      <pc:docMkLst>
        <pc:docMk/>
      </pc:docMkLst>
      <pc:sldChg chg="modSp mod">
        <pc:chgData name="Kayenat Kabir" userId="bad1fc56-6302-4c38-984a-e941f1960312" providerId="ADAL" clId="{F9FCABF7-54FB-436F-8D07-E5B0D4903F4F}" dt="2023-07-06T18:31:07.021" v="51" actId="20577"/>
        <pc:sldMkLst>
          <pc:docMk/>
          <pc:sldMk cId="1589744491" sldId="256"/>
        </pc:sldMkLst>
        <pc:spChg chg="mod">
          <ac:chgData name="Kayenat Kabir" userId="bad1fc56-6302-4c38-984a-e941f1960312" providerId="ADAL" clId="{F9FCABF7-54FB-436F-8D07-E5B0D4903F4F}" dt="2023-07-06T18:30:54.503" v="35" actId="20577"/>
          <ac:spMkLst>
            <pc:docMk/>
            <pc:sldMk cId="1589744491" sldId="256"/>
            <ac:spMk id="2" creationId="{ADA59495-92A8-B2F7-195C-B72D9E61524B}"/>
          </ac:spMkLst>
        </pc:spChg>
        <pc:spChg chg="mod">
          <ac:chgData name="Kayenat Kabir" userId="bad1fc56-6302-4c38-984a-e941f1960312" providerId="ADAL" clId="{F9FCABF7-54FB-436F-8D07-E5B0D4903F4F}" dt="2023-07-06T18:31:07.021" v="51" actId="20577"/>
          <ac:spMkLst>
            <pc:docMk/>
            <pc:sldMk cId="1589744491" sldId="256"/>
            <ac:spMk id="4" creationId="{E7FBECFB-505F-2671-6F6B-C5686590B4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C479-74D0-4E09-B292-FC6C004F5C4B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7BE406-EC5D-4549-9983-EED3657B2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8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  <a:p>
            <a:endParaRPr lang="es-MX"/>
          </a:p>
          <a:p>
            <a:br>
              <a:rPr lang="es-MX"/>
            </a:br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3CA5BD-17A0-4B05-88B2-A1C722484F1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984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AFE6-5577-4C12-BFA0-A4B0276BE3C3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3F5C-9829-4298-920D-A2A7587514D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065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AFE6-5577-4C12-BFA0-A4B0276BE3C3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3F5C-9829-4298-920D-A2A758751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847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AFE6-5577-4C12-BFA0-A4B0276BE3C3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3F5C-9829-4298-920D-A2A758751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26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8E10CFF3-8071-3F4E-B935-2B96AEAE0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9999" y="6276838"/>
            <a:ext cx="864731" cy="365125"/>
          </a:xfrm>
          <a:prstGeom prst="rect">
            <a:avLst/>
          </a:prstGeom>
        </p:spPr>
        <p:txBody>
          <a:bodyPr anchor="t"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81DA3EBD-D5A0-254A-8392-07E3BB8861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AFE6-5577-4C12-BFA0-A4B0276BE3C3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3F5C-9829-4298-920D-A2A758751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8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AFE6-5577-4C12-BFA0-A4B0276BE3C3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3F5C-9829-4298-920D-A2A7587514D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35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AFE6-5577-4C12-BFA0-A4B0276BE3C3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3F5C-9829-4298-920D-A2A758751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28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AFE6-5577-4C12-BFA0-A4B0276BE3C3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3F5C-9829-4298-920D-A2A758751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38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AFE6-5577-4C12-BFA0-A4B0276BE3C3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3F5C-9829-4298-920D-A2A758751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988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AFE6-5577-4C12-BFA0-A4B0276BE3C3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3F5C-9829-4298-920D-A2A758751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8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0EAFE6-5577-4C12-BFA0-A4B0276BE3C3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3D3F5C-9829-4298-920D-A2A758751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47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EAFE6-5577-4C12-BFA0-A4B0276BE3C3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D3F5C-9829-4298-920D-A2A758751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655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0EAFE6-5577-4C12-BFA0-A4B0276BE3C3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13D3F5C-9829-4298-920D-A2A7587514D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835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microsoft.com/office/2007/relationships/hdphoto" Target="../media/hdphoto3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s://www.gob.mx/shcp/documentos/taxonomia-sostenible-de-mexico?state=published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59495-92A8-B2F7-195C-B72D9E6152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6800" y="1745251"/>
            <a:ext cx="10058400" cy="1591437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203864"/>
                </a:solidFill>
                <a:latin typeface="Century Gothic" panose="020B0502020202020204" pitchFamily="34" charset="0"/>
              </a:rPr>
              <a:t>Adaptation Financing through NAPs and NDCs: Mexico Experience</a:t>
            </a:r>
            <a:br>
              <a:rPr lang="en-US" sz="2800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</a:br>
            <a:r>
              <a:rPr lang="en-US" sz="1800" dirty="0"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 </a:t>
            </a:r>
            <a:endParaRPr lang="en-US" dirty="0">
              <a:latin typeface="Montserrat" panose="00000500000000000000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3C9873-887B-BA9D-F1B9-A78F18033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3475" y="3276601"/>
            <a:ext cx="9144000" cy="605978"/>
          </a:xfrm>
        </p:spPr>
        <p:txBody>
          <a:bodyPr/>
          <a:lstStyle/>
          <a:p>
            <a:r>
              <a:rPr lang="en-US" sz="1800">
                <a:solidFill>
                  <a:srgbClr val="203864"/>
                </a:solidFill>
                <a:effectLst/>
                <a:latin typeface="Montserrat" panose="00000500000000000000" pitchFamily="2" charset="0"/>
                <a:ea typeface="Calibri" panose="020F0502020204030204" pitchFamily="34" charset="0"/>
              </a:rPr>
              <a:t>Thursday, July 6, 2023, 9:00AM-10:30AM, EDT</a:t>
            </a:r>
          </a:p>
          <a:p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7FBECFB-505F-2671-6F6B-C5686590B49D}"/>
              </a:ext>
            </a:extLst>
          </p:cNvPr>
          <p:cNvSpPr txBox="1">
            <a:spLocks/>
          </p:cNvSpPr>
          <p:nvPr/>
        </p:nvSpPr>
        <p:spPr>
          <a:xfrm>
            <a:off x="1524000" y="4449377"/>
            <a:ext cx="9144000" cy="6059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i="1" dirty="0">
                <a:solidFill>
                  <a:srgbClr val="203864"/>
                </a:solidFill>
                <a:latin typeface="Montserrat" panose="00000500000000000000" pitchFamily="2" charset="0"/>
                <a:ea typeface="Calibri" panose="020F0502020204030204" pitchFamily="34" charset="0"/>
              </a:rPr>
              <a:t>Alejandro Camacho, Director of Sustainable Financing, Ministry of Finance and </a:t>
            </a:r>
            <a:r>
              <a:rPr lang="en-US" sz="1800" i="1">
                <a:solidFill>
                  <a:srgbClr val="203864"/>
                </a:solidFill>
                <a:latin typeface="Montserrat" panose="00000500000000000000" pitchFamily="2" charset="0"/>
                <a:ea typeface="Calibri" panose="020F0502020204030204" pitchFamily="34" charset="0"/>
              </a:rPr>
              <a:t>Public Credit  </a:t>
            </a:r>
            <a:endParaRPr lang="en-US" sz="1800" i="1">
              <a:latin typeface="Montserrat" panose="00000500000000000000" pitchFamily="2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744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n 36">
            <a:extLst>
              <a:ext uri="{FF2B5EF4-FFF2-40B4-BE49-F238E27FC236}">
                <a16:creationId xmlns:a16="http://schemas.microsoft.com/office/drawing/2014/main" id="{ED907391-2CF0-6E8F-E0C3-D6B9A5A83F77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531" y="1056390"/>
            <a:ext cx="7141462" cy="4850039"/>
          </a:xfrm>
          <a:prstGeom prst="rect">
            <a:avLst/>
          </a:prstGeom>
        </p:spPr>
      </p:pic>
      <p:sp>
        <p:nvSpPr>
          <p:cNvPr id="67" name="Rectángulo redondeado 66"/>
          <p:cNvSpPr/>
          <p:nvPr/>
        </p:nvSpPr>
        <p:spPr>
          <a:xfrm>
            <a:off x="7513731" y="2025231"/>
            <a:ext cx="4013794" cy="2005648"/>
          </a:xfrm>
          <a:prstGeom prst="roundRect">
            <a:avLst/>
          </a:prstGeom>
          <a:solidFill>
            <a:schemeClr val="accent5">
              <a:lumMod val="7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just"/>
            <a:endParaRPr lang="en-US" sz="1400" b="1" dirty="0">
              <a:solidFill>
                <a:schemeClr val="tx1"/>
              </a:solidFill>
              <a:latin typeface="Montserrat"/>
              <a:cs typeface="Calibri"/>
            </a:endParaRPr>
          </a:p>
          <a:p>
            <a:pPr algn="just"/>
            <a:endParaRPr lang="en-US" sz="1400" b="1" dirty="0">
              <a:solidFill>
                <a:schemeClr val="tx1"/>
              </a:solidFill>
              <a:latin typeface="Montserrat"/>
              <a:cs typeface="Calibri"/>
            </a:endParaRPr>
          </a:p>
          <a:p>
            <a:pPr algn="just"/>
            <a:r>
              <a:rPr lang="en-US" sz="1400" b="1" dirty="0">
                <a:solidFill>
                  <a:schemeClr val="tx1"/>
                </a:solidFill>
                <a:latin typeface="Montserrat"/>
                <a:cs typeface="Calibri"/>
              </a:rPr>
              <a:t>Strategy for the Mobilization of Finance </a:t>
            </a:r>
            <a:endParaRPr lang="en-US">
              <a:solidFill>
                <a:schemeClr val="tx1"/>
              </a:solidFill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Montserrat"/>
                <a:cs typeface="Calibri"/>
              </a:rPr>
              <a:t>Public Budget: Cross-cutting annex on climate change (adaptation mitigation and adaptation)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Montserrat"/>
                <a:cs typeface="Calibri"/>
              </a:rPr>
              <a:t>Sustainable Taxonomy </a:t>
            </a:r>
          </a:p>
          <a:p>
            <a:pPr algn="just"/>
            <a:endParaRPr lang="en-US" sz="1400" b="1" dirty="0">
              <a:solidFill>
                <a:schemeClr val="tx1"/>
              </a:solidFill>
              <a:latin typeface="Montserrat"/>
              <a:cs typeface="Calibri"/>
            </a:endParaRPr>
          </a:p>
          <a:p>
            <a:pPr lvl="1" algn="just"/>
            <a:endParaRPr lang="en-US" sz="1400" b="1">
              <a:solidFill>
                <a:schemeClr val="tx1"/>
              </a:solidFill>
              <a:latin typeface="Montserrat"/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400" b="1">
              <a:solidFill>
                <a:schemeClr val="tx1"/>
              </a:solidFill>
              <a:latin typeface="Montserrat"/>
              <a:cs typeface="Calibri"/>
            </a:endParaRPr>
          </a:p>
        </p:txBody>
      </p:sp>
      <p:sp>
        <p:nvSpPr>
          <p:cNvPr id="74" name="Rectángulo redondeado 73"/>
          <p:cNvSpPr/>
          <p:nvPr/>
        </p:nvSpPr>
        <p:spPr>
          <a:xfrm>
            <a:off x="146017" y="1980524"/>
            <a:ext cx="3799783" cy="1958817"/>
          </a:xfrm>
          <a:prstGeom prst="roundRect">
            <a:avLst/>
          </a:prstGeom>
          <a:solidFill>
            <a:srgbClr val="89D5F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400" b="1">
              <a:solidFill>
                <a:schemeClr val="tx1"/>
              </a:solidFill>
              <a:latin typeface="Montserrat"/>
              <a:cs typeface="Calibri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400">
              <a:solidFill>
                <a:schemeClr val="tx1"/>
              </a:solidFill>
              <a:latin typeface="Montserrat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tx1"/>
                </a:solidFill>
                <a:latin typeface="Montserrat"/>
                <a:cs typeface="Calibri"/>
              </a:rPr>
              <a:t>The General Law of Climate Change (2012)</a:t>
            </a:r>
            <a:r>
              <a:rPr lang="es-MX" sz="1400" b="1">
                <a:solidFill>
                  <a:schemeClr val="tx1"/>
                </a:solidFill>
                <a:latin typeface="Montserrat"/>
                <a:cs typeface="Calibri"/>
              </a:rPr>
              <a:t> </a:t>
            </a:r>
            <a:endParaRPr lang="en-US" sz="1400" b="1">
              <a:solidFill>
                <a:schemeClr val="tx1"/>
              </a:solidFill>
              <a:latin typeface="Montserrat"/>
              <a:cs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tx1"/>
                </a:solidFill>
                <a:latin typeface="Montserrat"/>
                <a:cs typeface="Calibri"/>
              </a:rPr>
              <a:t>The Inter-Ministerial Commission on Climate Change (Adaptation Working Group)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b="1">
                <a:solidFill>
                  <a:schemeClr val="tx1"/>
                </a:solidFill>
                <a:latin typeface="Montserrat"/>
                <a:cs typeface="Calibri"/>
              </a:rPr>
              <a:t>The Paris Agreement (NDC: mitigation and adaptation)​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100" b="1">
              <a:solidFill>
                <a:schemeClr val="tx1"/>
              </a:solidFill>
              <a:latin typeface="Montserrat"/>
              <a:cs typeface="Calibri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100" b="1">
              <a:solidFill>
                <a:schemeClr val="tx1"/>
              </a:solidFill>
              <a:latin typeface="Montserrat"/>
              <a:cs typeface="Calibri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100" b="1">
              <a:solidFill>
                <a:schemeClr val="tx1"/>
              </a:solidFill>
              <a:latin typeface="Montserrat"/>
              <a:cs typeface="Calibri"/>
            </a:endParaRPr>
          </a:p>
        </p:txBody>
      </p:sp>
      <p:sp>
        <p:nvSpPr>
          <p:cNvPr id="75" name="Rectángulo 74"/>
          <p:cNvSpPr/>
          <p:nvPr/>
        </p:nvSpPr>
        <p:spPr>
          <a:xfrm>
            <a:off x="295344" y="1432836"/>
            <a:ext cx="240282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>
                <a:solidFill>
                  <a:srgbClr val="007FC3"/>
                </a:solidFill>
                <a:latin typeface="Montserrat" panose="00000500000000000000" pitchFamily="2" charset="0"/>
                <a:cs typeface="Mongolian Baiti" panose="03000500000000000000" pitchFamily="66" charset="0"/>
              </a:rPr>
              <a:t>National level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BCAC56C-50E0-A320-AA35-6388E7687F64}"/>
              </a:ext>
            </a:extLst>
          </p:cNvPr>
          <p:cNvSpPr/>
          <p:nvPr/>
        </p:nvSpPr>
        <p:spPr>
          <a:xfrm>
            <a:off x="7089646" y="1334193"/>
            <a:ext cx="455017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b="1">
                <a:solidFill>
                  <a:schemeClr val="accent5">
                    <a:lumMod val="75000"/>
                  </a:schemeClr>
                </a:solidFill>
                <a:latin typeface="Montserrat" panose="00000500000000000000" pitchFamily="2" charset="0"/>
              </a:rPr>
              <a:t>Policy Instruments from the Ministry of Finance</a:t>
            </a:r>
          </a:p>
        </p:txBody>
      </p:sp>
      <p:sp>
        <p:nvSpPr>
          <p:cNvPr id="85" name="Rectángulo 84"/>
          <p:cNvSpPr/>
          <p:nvPr/>
        </p:nvSpPr>
        <p:spPr>
          <a:xfrm>
            <a:off x="5660610" y="5412190"/>
            <a:ext cx="3002817" cy="30777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endParaRPr lang="en-US" sz="1400" b="1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  <p:pic>
        <p:nvPicPr>
          <p:cNvPr id="1026" name="Picture 2" descr="Png File Svg - Dinero Con Vector Transparent PNG - 980x702 - Free Download  on NicePNG">
            <a:extLst>
              <a:ext uri="{FF2B5EF4-FFF2-40B4-BE49-F238E27FC236}">
                <a16:creationId xmlns:a16="http://schemas.microsoft.com/office/drawing/2014/main" id="{3D083961-4767-8085-5D49-AD622A20B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569" b="97927" l="3659" r="93415">
                        <a14:foregroundMark x1="88537" y1="60606" x2="88537" y2="60606"/>
                        <a14:foregroundMark x1="55244" y1="81818" x2="55244" y2="81818"/>
                        <a14:foregroundMark x1="51463" y1="78150" x2="51463" y2="78150"/>
                        <a14:foregroundMark x1="47683" y1="98086" x2="47683" y2="98086"/>
                        <a14:foregroundMark x1="4756" y1="51994" x2="4756" y2="51994"/>
                        <a14:foregroundMark x1="3780" y1="80542" x2="3780" y2="80542"/>
                        <a14:foregroundMark x1="33293" y1="73046" x2="33293" y2="73046"/>
                        <a14:foregroundMark x1="90488" y1="63158" x2="90488" y2="63158"/>
                        <a14:foregroundMark x1="93415" y1="59330" x2="93415" y2="59330"/>
                        <a14:foregroundMark x1="48537" y1="9569" x2="48537" y2="9569"/>
                        <a14:foregroundMark x1="45732" y1="86762" x2="45732" y2="8676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584" y="2958720"/>
            <a:ext cx="900000" cy="688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Rectángulo 20">
            <a:extLst>
              <a:ext uri="{FF2B5EF4-FFF2-40B4-BE49-F238E27FC236}">
                <a16:creationId xmlns:a16="http://schemas.microsoft.com/office/drawing/2014/main" id="{2FA5EC21-467E-D19A-4A64-A227F9AF2E26}"/>
              </a:ext>
            </a:extLst>
          </p:cNvPr>
          <p:cNvSpPr/>
          <p:nvPr/>
        </p:nvSpPr>
        <p:spPr>
          <a:xfrm>
            <a:off x="5395918" y="3767290"/>
            <a:ext cx="19756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>
                <a:latin typeface="Montserrat" panose="00000500000000000000" pitchFamily="2" charset="0"/>
              </a:rPr>
              <a:t>Financing</a:t>
            </a:r>
          </a:p>
        </p:txBody>
      </p:sp>
      <p:pic>
        <p:nvPicPr>
          <p:cNvPr id="33" name="Picture 6" descr="Entorno natural png imágenes | PNGWing">
            <a:extLst>
              <a:ext uri="{FF2B5EF4-FFF2-40B4-BE49-F238E27FC236}">
                <a16:creationId xmlns:a16="http://schemas.microsoft.com/office/drawing/2014/main" id="{2BE092A2-C2CB-8C98-401B-818DF6EEA7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4000" b="96889" l="5778" r="92000">
                        <a14:foregroundMark x1="5778" y1="50222" x2="5778" y2="50222"/>
                        <a14:foregroundMark x1="89778" y1="28000" x2="89778" y2="28000"/>
                        <a14:foregroundMark x1="87111" y1="4000" x2="87111" y2="4000"/>
                        <a14:foregroundMark x1="92000" y1="26222" x2="92000" y2="26222"/>
                        <a14:foregroundMark x1="40000" y1="96889" x2="40000" y2="96889"/>
                        <a14:foregroundMark x1="61333" y1="32889" x2="61333" y2="3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169" y="1611947"/>
            <a:ext cx="720000" cy="7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oblación Vectores, Iconos, Gráficos y Fondos para Descargar Gratis">
            <a:extLst>
              <a:ext uri="{FF2B5EF4-FFF2-40B4-BE49-F238E27FC236}">
                <a16:creationId xmlns:a16="http://schemas.microsoft.com/office/drawing/2014/main" id="{8ED63AB9-47C2-ECDB-8E0C-EF254C6906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biLevel thresh="75000"/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10000" b="90000" l="10000" r="90000">
                        <a14:foregroundMark x1="20000" y1="27500" x2="20000" y2="27500"/>
                        <a14:foregroundMark x1="50000" y1="36000" x2="50000" y2="36000"/>
                        <a14:foregroundMark x1="64000" y1="30500" x2="64000" y2="30500"/>
                        <a14:foregroundMark x1="78500" y1="28000" x2="78500" y2="28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020" y="4282551"/>
            <a:ext cx="900000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CuadroTexto 6">
            <a:extLst>
              <a:ext uri="{FF2B5EF4-FFF2-40B4-BE49-F238E27FC236}">
                <a16:creationId xmlns:a16="http://schemas.microsoft.com/office/drawing/2014/main" id="{18BAF999-AAE0-C0EB-C974-04D3253CBF88}"/>
              </a:ext>
            </a:extLst>
          </p:cNvPr>
          <p:cNvSpPr txBox="1"/>
          <p:nvPr/>
        </p:nvSpPr>
        <p:spPr>
          <a:xfrm>
            <a:off x="87716" y="200116"/>
            <a:ext cx="11552108" cy="715089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ctr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en-US" sz="2000" b="1">
                <a:solidFill>
                  <a:srgbClr val="6E152E"/>
                </a:solidFill>
                <a:latin typeface="Montserrat"/>
                <a:ea typeface="+mj-ea"/>
                <a:cs typeface="+mj-cs"/>
              </a:rPr>
              <a:t>The Ministry of Finance is working on developing policy instruments to mobilize financing for Adaptation</a:t>
            </a:r>
            <a:endParaRPr lang="en-US" sz="2000">
              <a:ea typeface="+mj-ea"/>
              <a:cs typeface="Calibri" panose="020F0502020204030204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663352" y="5017880"/>
            <a:ext cx="23006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latin typeface="Montserrat" panose="00000500000000000000" pitchFamily="2" charset="0"/>
              </a:rPr>
              <a:t>Socioeconomic gap</a:t>
            </a:r>
          </a:p>
        </p:txBody>
      </p:sp>
      <p:sp>
        <p:nvSpPr>
          <p:cNvPr id="6" name="Rectángulo 5"/>
          <p:cNvSpPr/>
          <p:nvPr/>
        </p:nvSpPr>
        <p:spPr>
          <a:xfrm>
            <a:off x="4268452" y="2267924"/>
            <a:ext cx="26116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latin typeface="Montserrat" panose="00000500000000000000" pitchFamily="2" charset="0"/>
              </a:rPr>
              <a:t>Climate vulnerabilities</a:t>
            </a:r>
          </a:p>
        </p:txBody>
      </p:sp>
    </p:spTree>
    <p:extLst>
      <p:ext uri="{BB962C8B-B14F-4D97-AF65-F5344CB8AC3E}">
        <p14:creationId xmlns:p14="http://schemas.microsoft.com/office/powerpoint/2010/main" val="821254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CuadroTexto 6">
            <a:extLst>
              <a:ext uri="{FF2B5EF4-FFF2-40B4-BE49-F238E27FC236}">
                <a16:creationId xmlns:a16="http://schemas.microsoft.com/office/drawing/2014/main" id="{97EA2A0B-5D8E-4CBA-F639-9946BFBF0076}"/>
              </a:ext>
            </a:extLst>
          </p:cNvPr>
          <p:cNvSpPr txBox="1"/>
          <p:nvPr/>
        </p:nvSpPr>
        <p:spPr>
          <a:xfrm>
            <a:off x="1489632" y="2228561"/>
            <a:ext cx="1149272" cy="1100204"/>
          </a:xfrm>
          <a:prstGeom prst="roundRect">
            <a:avLst/>
          </a:prstGeom>
          <a:solidFill>
            <a:srgbClr val="FFCE33">
              <a:alpha val="50196"/>
            </a:srgbClr>
          </a:solidFill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/>
          </a:p>
        </p:txBody>
      </p:sp>
      <p:sp>
        <p:nvSpPr>
          <p:cNvPr id="28" name="CuadroTexto 6">
            <a:extLst>
              <a:ext uri="{FF2B5EF4-FFF2-40B4-BE49-F238E27FC236}">
                <a16:creationId xmlns:a16="http://schemas.microsoft.com/office/drawing/2014/main" id="{E2DC3E07-5A7C-DD13-163C-5CF2E1B7B67B}"/>
              </a:ext>
            </a:extLst>
          </p:cNvPr>
          <p:cNvSpPr txBox="1"/>
          <p:nvPr/>
        </p:nvSpPr>
        <p:spPr>
          <a:xfrm>
            <a:off x="1453528" y="4174090"/>
            <a:ext cx="1178137" cy="1045364"/>
          </a:xfrm>
          <a:prstGeom prst="roundRect">
            <a:avLst/>
          </a:prstGeom>
          <a:solidFill>
            <a:srgbClr val="00B81F">
              <a:alpha val="50196"/>
            </a:srgbClr>
          </a:solidFill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buClrTx/>
              <a:defRPr/>
            </a:pPr>
            <a:endParaRPr lang="es-MX" sz="1200" b="1" kern="1200">
              <a:solidFill>
                <a:schemeClr val="bg1"/>
              </a:solidFill>
              <a:latin typeface="Montserrat" panose="00000500000000000000" pitchFamily="2" charset="0"/>
            </a:endParaRPr>
          </a:p>
        </p:txBody>
      </p:sp>
      <p:sp>
        <p:nvSpPr>
          <p:cNvPr id="29" name="CuadroTexto 6">
            <a:extLst>
              <a:ext uri="{FF2B5EF4-FFF2-40B4-BE49-F238E27FC236}">
                <a16:creationId xmlns:a16="http://schemas.microsoft.com/office/drawing/2014/main" id="{E03921CB-6E34-74D2-81A0-BE02FE1966F2}"/>
              </a:ext>
            </a:extLst>
          </p:cNvPr>
          <p:cNvSpPr txBox="1"/>
          <p:nvPr/>
        </p:nvSpPr>
        <p:spPr>
          <a:xfrm>
            <a:off x="9205710" y="1789256"/>
            <a:ext cx="2257090" cy="408623"/>
          </a:xfrm>
          <a:prstGeom prst="round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solidFill>
                  <a:srgbClr val="7030A0"/>
                </a:solidFill>
                <a:latin typeface="Montserrat"/>
              </a:rPr>
              <a:t>Gender equality</a:t>
            </a:r>
          </a:p>
        </p:txBody>
      </p:sp>
      <p:sp>
        <p:nvSpPr>
          <p:cNvPr id="30" name="CuadroTexto 6">
            <a:extLst>
              <a:ext uri="{FF2B5EF4-FFF2-40B4-BE49-F238E27FC236}">
                <a16:creationId xmlns:a16="http://schemas.microsoft.com/office/drawing/2014/main" id="{7CA708F9-1980-C01C-FDC3-B919C8681ACA}"/>
              </a:ext>
            </a:extLst>
          </p:cNvPr>
          <p:cNvSpPr txBox="1"/>
          <p:nvPr/>
        </p:nvSpPr>
        <p:spPr>
          <a:xfrm>
            <a:off x="8619096" y="3656117"/>
            <a:ext cx="3126136" cy="1021556"/>
          </a:xfrm>
          <a:prstGeom prst="roundRect">
            <a:avLst/>
          </a:prstGeom>
          <a:solidFill>
            <a:srgbClr val="CC9CE6">
              <a:alpha val="38000"/>
            </a:srgbClr>
          </a:solidFill>
        </p:spPr>
        <p:txBody>
          <a:bodyPr wrap="square" lIns="91440" tIns="45720" rIns="91440" bIns="45720" rtlCol="0" anchor="ctr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b="1">
                <a:latin typeface="Montserrat"/>
              </a:rPr>
              <a:t>Cross-cutting across all sectors of the economy</a:t>
            </a:r>
            <a:endParaRPr lang="en-US" b="1" kern="1200">
              <a:latin typeface="Montserrat"/>
            </a:endParaRPr>
          </a:p>
        </p:txBody>
      </p:sp>
      <p:sp>
        <p:nvSpPr>
          <p:cNvPr id="31" name="CuadroTexto 6">
            <a:extLst>
              <a:ext uri="{FF2B5EF4-FFF2-40B4-BE49-F238E27FC236}">
                <a16:creationId xmlns:a16="http://schemas.microsoft.com/office/drawing/2014/main" id="{82F6BB1A-F556-73CE-669B-B042F5B9DE8E}"/>
              </a:ext>
            </a:extLst>
          </p:cNvPr>
          <p:cNvSpPr txBox="1"/>
          <p:nvPr/>
        </p:nvSpPr>
        <p:spPr>
          <a:xfrm>
            <a:off x="3957281" y="1299744"/>
            <a:ext cx="368086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b="1">
                <a:latin typeface="Montserrat"/>
              </a:rPr>
              <a:t>ECONOMIC SECTORS</a:t>
            </a:r>
            <a:endParaRPr lang="en-US"/>
          </a:p>
        </p:txBody>
      </p:sp>
      <p:sp>
        <p:nvSpPr>
          <p:cNvPr id="32" name="CuadroTexto 6">
            <a:extLst>
              <a:ext uri="{FF2B5EF4-FFF2-40B4-BE49-F238E27FC236}">
                <a16:creationId xmlns:a16="http://schemas.microsoft.com/office/drawing/2014/main" id="{3338F756-FF7D-8AC0-2CFF-D113D8455D5A}"/>
              </a:ext>
            </a:extLst>
          </p:cNvPr>
          <p:cNvSpPr txBox="1"/>
          <p:nvPr/>
        </p:nvSpPr>
        <p:spPr>
          <a:xfrm>
            <a:off x="784717" y="1783718"/>
            <a:ext cx="2335023" cy="408623"/>
          </a:xfrm>
          <a:prstGeom prst="round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solidFill>
                  <a:srgbClr val="CE8C29"/>
                </a:solidFill>
                <a:latin typeface="Montserrat"/>
              </a:rPr>
              <a:t>Mitigation</a:t>
            </a:r>
          </a:p>
        </p:txBody>
      </p:sp>
      <p:sp>
        <p:nvSpPr>
          <p:cNvPr id="33" name="CuadroTexto 6">
            <a:extLst>
              <a:ext uri="{FF2B5EF4-FFF2-40B4-BE49-F238E27FC236}">
                <a16:creationId xmlns:a16="http://schemas.microsoft.com/office/drawing/2014/main" id="{06E78DBB-3EE5-98E7-CE99-1B81CE57E6A5}"/>
              </a:ext>
            </a:extLst>
          </p:cNvPr>
          <p:cNvSpPr txBox="1"/>
          <p:nvPr/>
        </p:nvSpPr>
        <p:spPr>
          <a:xfrm>
            <a:off x="871229" y="3577693"/>
            <a:ext cx="2378318" cy="408623"/>
          </a:xfrm>
          <a:prstGeom prst="round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defRPr/>
            </a:pPr>
            <a:r>
              <a:rPr lang="en-US" b="1">
                <a:solidFill>
                  <a:srgbClr val="00792E"/>
                </a:solidFill>
                <a:latin typeface="Montserrat"/>
              </a:rPr>
              <a:t>Adaptation</a:t>
            </a:r>
            <a:endParaRPr lang="en-US" b="1" kern="1200">
              <a:solidFill>
                <a:srgbClr val="00792E"/>
              </a:solidFill>
              <a:latin typeface="Montserrat"/>
            </a:endParaRPr>
          </a:p>
        </p:txBody>
      </p:sp>
      <p:sp>
        <p:nvSpPr>
          <p:cNvPr id="34" name="CuadroTexto 6">
            <a:extLst>
              <a:ext uri="{FF2B5EF4-FFF2-40B4-BE49-F238E27FC236}">
                <a16:creationId xmlns:a16="http://schemas.microsoft.com/office/drawing/2014/main" id="{EBB5895F-DA7F-D063-7F57-F6105E94696B}"/>
              </a:ext>
            </a:extLst>
          </p:cNvPr>
          <p:cNvSpPr txBox="1"/>
          <p:nvPr/>
        </p:nvSpPr>
        <p:spPr>
          <a:xfrm>
            <a:off x="9671342" y="2148020"/>
            <a:ext cx="1282045" cy="1117522"/>
          </a:xfrm>
          <a:prstGeom prst="roundRect">
            <a:avLst/>
          </a:prstGeom>
          <a:solidFill>
            <a:srgbClr val="CC9CE6"/>
          </a:solidFill>
        </p:spPr>
        <p:txBody>
          <a:bodyPr wrap="square" rtlCol="0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>
              <a:solidFill>
                <a:schemeClr val="tx1"/>
              </a:solidFill>
            </a:endParaRPr>
          </a:p>
        </p:txBody>
      </p:sp>
      <p:pic>
        <p:nvPicPr>
          <p:cNvPr id="35" name="Picture 8" descr="gender equality Icon 1837">
            <a:extLst>
              <a:ext uri="{FF2B5EF4-FFF2-40B4-BE49-F238E27FC236}">
                <a16:creationId xmlns:a16="http://schemas.microsoft.com/office/drawing/2014/main" id="{005A3299-48C3-CB11-5766-0D5E87AB60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6732" y="2265854"/>
            <a:ext cx="975045" cy="902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ángulo redondeado 166">
            <a:extLst>
              <a:ext uri="{FF2B5EF4-FFF2-40B4-BE49-F238E27FC236}">
                <a16:creationId xmlns:a16="http://schemas.microsoft.com/office/drawing/2014/main" id="{D1C09AE7-586A-C497-1F46-41DDF09BF7B7}"/>
              </a:ext>
            </a:extLst>
          </p:cNvPr>
          <p:cNvSpPr/>
          <p:nvPr/>
        </p:nvSpPr>
        <p:spPr>
          <a:xfrm>
            <a:off x="4109801" y="1836733"/>
            <a:ext cx="3213492" cy="46390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solidFill>
                  <a:schemeClr val="tx1"/>
                </a:solidFill>
                <a:latin typeface="Montserrat"/>
              </a:rPr>
              <a:t>Agriculture and forestry</a:t>
            </a:r>
            <a:endParaRPr lang="en-US" b="1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sp>
        <p:nvSpPr>
          <p:cNvPr id="37" name="Rectángulo redondeado 167">
            <a:extLst>
              <a:ext uri="{FF2B5EF4-FFF2-40B4-BE49-F238E27FC236}">
                <a16:creationId xmlns:a16="http://schemas.microsoft.com/office/drawing/2014/main" id="{E30FF090-CCAF-E11A-09A1-70E0AB4C7341}"/>
              </a:ext>
            </a:extLst>
          </p:cNvPr>
          <p:cNvSpPr/>
          <p:nvPr/>
        </p:nvSpPr>
        <p:spPr>
          <a:xfrm>
            <a:off x="4109801" y="2412303"/>
            <a:ext cx="3213492" cy="44659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solidFill>
                  <a:schemeClr val="tx1"/>
                </a:solidFill>
                <a:latin typeface="Montserrat"/>
              </a:rPr>
              <a:t>Energy and water</a:t>
            </a:r>
            <a:endParaRPr lang="en-US" b="1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sp>
        <p:nvSpPr>
          <p:cNvPr id="38" name="Rectángulo redondeado 168">
            <a:extLst>
              <a:ext uri="{FF2B5EF4-FFF2-40B4-BE49-F238E27FC236}">
                <a16:creationId xmlns:a16="http://schemas.microsoft.com/office/drawing/2014/main" id="{3E2B6DD1-63D2-4525-94CC-636AB1408EA0}"/>
              </a:ext>
            </a:extLst>
          </p:cNvPr>
          <p:cNvSpPr/>
          <p:nvPr/>
        </p:nvSpPr>
        <p:spPr>
          <a:xfrm>
            <a:off x="4083824" y="2967668"/>
            <a:ext cx="3239469" cy="46390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solidFill>
                  <a:schemeClr val="tx1"/>
                </a:solidFill>
                <a:latin typeface="Montserrat"/>
              </a:rPr>
              <a:t>Manufacture</a:t>
            </a:r>
            <a:endParaRPr lang="en-US" b="1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sp>
        <p:nvSpPr>
          <p:cNvPr id="39" name="Rectángulo redondeado 169">
            <a:extLst>
              <a:ext uri="{FF2B5EF4-FFF2-40B4-BE49-F238E27FC236}">
                <a16:creationId xmlns:a16="http://schemas.microsoft.com/office/drawing/2014/main" id="{D6BA9FF1-4B06-2CEC-395A-CD1C4DC80403}"/>
              </a:ext>
            </a:extLst>
          </p:cNvPr>
          <p:cNvSpPr/>
          <p:nvPr/>
        </p:nvSpPr>
        <p:spPr>
          <a:xfrm>
            <a:off x="4083824" y="3523033"/>
            <a:ext cx="3239469" cy="46390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solidFill>
                  <a:schemeClr val="tx1"/>
                </a:solidFill>
                <a:latin typeface="Montserrat"/>
              </a:rPr>
              <a:t>Transport</a:t>
            </a:r>
            <a:endParaRPr lang="en-US" b="1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sp>
        <p:nvSpPr>
          <p:cNvPr id="40" name="Rectángulo redondeado 170">
            <a:extLst>
              <a:ext uri="{FF2B5EF4-FFF2-40B4-BE49-F238E27FC236}">
                <a16:creationId xmlns:a16="http://schemas.microsoft.com/office/drawing/2014/main" id="{FE7DDAF3-278C-7822-F0D2-D2B177470479}"/>
              </a:ext>
            </a:extLst>
          </p:cNvPr>
          <p:cNvSpPr/>
          <p:nvPr/>
        </p:nvSpPr>
        <p:spPr>
          <a:xfrm>
            <a:off x="4083824" y="4072626"/>
            <a:ext cx="3239469" cy="46390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solidFill>
                  <a:schemeClr val="tx1"/>
                </a:solidFill>
                <a:latin typeface="Montserrat"/>
              </a:rPr>
              <a:t>Construction</a:t>
            </a:r>
            <a:endParaRPr lang="en-US" b="1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sp>
        <p:nvSpPr>
          <p:cNvPr id="41" name="Rectángulo redondeado 171">
            <a:extLst>
              <a:ext uri="{FF2B5EF4-FFF2-40B4-BE49-F238E27FC236}">
                <a16:creationId xmlns:a16="http://schemas.microsoft.com/office/drawing/2014/main" id="{C296E504-6E2B-1D26-490D-0CB178514762}"/>
              </a:ext>
            </a:extLst>
          </p:cNvPr>
          <p:cNvSpPr/>
          <p:nvPr/>
        </p:nvSpPr>
        <p:spPr>
          <a:xfrm>
            <a:off x="4109801" y="4642422"/>
            <a:ext cx="3213492" cy="46390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>
                <a:solidFill>
                  <a:schemeClr val="tx1"/>
                </a:solidFill>
                <a:latin typeface="Montserrat"/>
              </a:rPr>
              <a:t>Waste management</a:t>
            </a:r>
            <a:endParaRPr lang="en-US" b="1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  <p:pic>
        <p:nvPicPr>
          <p:cNvPr id="42" name="Picture 22" descr="climate mitigation Icon 4476265">
            <a:extLst>
              <a:ext uri="{FF2B5EF4-FFF2-40B4-BE49-F238E27FC236}">
                <a16:creationId xmlns:a16="http://schemas.microsoft.com/office/drawing/2014/main" id="{27B04189-ECC3-FE0A-0922-94E4D3ADD5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59" t="13818" r="10629" b="12099"/>
          <a:stretch/>
        </p:blipFill>
        <p:spPr bwMode="auto">
          <a:xfrm>
            <a:off x="1399816" y="2202579"/>
            <a:ext cx="1273386" cy="1108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4" descr="adaptation Icon 4475538">
            <a:extLst>
              <a:ext uri="{FF2B5EF4-FFF2-40B4-BE49-F238E27FC236}">
                <a16:creationId xmlns:a16="http://schemas.microsoft.com/office/drawing/2014/main" id="{4104F18F-E3B8-1D8F-AA42-E48C78A941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10" t="16202" r="17066" b="17177"/>
          <a:stretch/>
        </p:blipFill>
        <p:spPr bwMode="auto">
          <a:xfrm>
            <a:off x="1531013" y="4154389"/>
            <a:ext cx="1058750" cy="1046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CuadroTexto 6">
            <a:extLst>
              <a:ext uri="{FF2B5EF4-FFF2-40B4-BE49-F238E27FC236}">
                <a16:creationId xmlns:a16="http://schemas.microsoft.com/office/drawing/2014/main" id="{0B921644-E2C3-A600-0D4D-4B2561556CD1}"/>
              </a:ext>
            </a:extLst>
          </p:cNvPr>
          <p:cNvSpPr txBox="1"/>
          <p:nvPr/>
        </p:nvSpPr>
        <p:spPr>
          <a:xfrm>
            <a:off x="397851" y="432162"/>
            <a:ext cx="11437090" cy="837676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rtlCol="0" anchor="ctr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b="1">
                <a:solidFill>
                  <a:srgbClr val="6E152E"/>
                </a:solidFill>
                <a:latin typeface="Montserrat"/>
                <a:ea typeface="+mj-ea"/>
                <a:cs typeface="+mj-cs"/>
              </a:rPr>
              <a:t>The Sustainable Taxonomy is unique at a global level and the first one to incorporate social objectives</a:t>
            </a:r>
          </a:p>
        </p:txBody>
      </p:sp>
      <p:pic>
        <p:nvPicPr>
          <p:cNvPr id="13" name="Imagen 13">
            <a:extLst>
              <a:ext uri="{FF2B5EF4-FFF2-40B4-BE49-F238E27FC236}">
                <a16:creationId xmlns:a16="http://schemas.microsoft.com/office/drawing/2014/main" id="{6F0A5A04-5BDC-60C0-321B-79261E0E73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16140" y="3986316"/>
            <a:ext cx="546678" cy="546678"/>
          </a:xfrm>
          <a:prstGeom prst="rect">
            <a:avLst/>
          </a:prstGeom>
        </p:spPr>
      </p:pic>
      <p:pic>
        <p:nvPicPr>
          <p:cNvPr id="14" name="Imagen 14">
            <a:extLst>
              <a:ext uri="{FF2B5EF4-FFF2-40B4-BE49-F238E27FC236}">
                <a16:creationId xmlns:a16="http://schemas.microsoft.com/office/drawing/2014/main" id="{41F4DEF8-AEEA-215D-1A03-56D960F0F27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31507" y="4613481"/>
            <a:ext cx="444419" cy="470397"/>
          </a:xfrm>
          <a:prstGeom prst="rect">
            <a:avLst/>
          </a:prstGeom>
        </p:spPr>
      </p:pic>
      <p:sp>
        <p:nvSpPr>
          <p:cNvPr id="16" name="Elipse 15">
            <a:extLst>
              <a:ext uri="{FF2B5EF4-FFF2-40B4-BE49-F238E27FC236}">
                <a16:creationId xmlns:a16="http://schemas.microsoft.com/office/drawing/2014/main" id="{96290EAB-88FD-82AE-E199-7994B17722B6}"/>
              </a:ext>
            </a:extLst>
          </p:cNvPr>
          <p:cNvSpPr/>
          <p:nvPr/>
        </p:nvSpPr>
        <p:spPr>
          <a:xfrm>
            <a:off x="4840200" y="5106331"/>
            <a:ext cx="1432498" cy="130890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b="1">
              <a:latin typeface="Montserrat"/>
              <a:cs typeface="Calibri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BAB222C4-0A1B-DA2A-639E-840507FA2DE2}"/>
              </a:ext>
            </a:extLst>
          </p:cNvPr>
          <p:cNvSpPr txBox="1"/>
          <p:nvPr/>
        </p:nvSpPr>
        <p:spPr>
          <a:xfrm>
            <a:off x="4899532" y="5389998"/>
            <a:ext cx="1313834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1">
                <a:latin typeface="Montserrat"/>
                <a:cs typeface="Calibri"/>
              </a:rPr>
              <a:t>Catalogue  124 activities</a:t>
            </a:r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3D75482C-F265-84EA-7F14-E69BF87F7942}"/>
              </a:ext>
            </a:extLst>
          </p:cNvPr>
          <p:cNvSpPr/>
          <p:nvPr/>
        </p:nvSpPr>
        <p:spPr>
          <a:xfrm>
            <a:off x="819568" y="1797529"/>
            <a:ext cx="381000" cy="381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>
                <a:cs typeface="Calibri"/>
              </a:rPr>
              <a:t>1</a:t>
            </a: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F70D8A79-D5CC-BA86-EC99-CBB51C49B2A6}"/>
              </a:ext>
            </a:extLst>
          </p:cNvPr>
          <p:cNvSpPr/>
          <p:nvPr/>
        </p:nvSpPr>
        <p:spPr>
          <a:xfrm>
            <a:off x="801378" y="3605316"/>
            <a:ext cx="381000" cy="381000"/>
          </a:xfrm>
          <a:prstGeom prst="ellipse">
            <a:avLst/>
          </a:prstGeom>
          <a:solidFill>
            <a:srgbClr val="325A4E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>
                <a:cs typeface="Calibri"/>
              </a:rPr>
              <a:t>2</a:t>
            </a:r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D237DF31-C4FE-448C-8718-BF2D1E89A53E}"/>
              </a:ext>
            </a:extLst>
          </p:cNvPr>
          <p:cNvSpPr/>
          <p:nvPr/>
        </p:nvSpPr>
        <p:spPr>
          <a:xfrm>
            <a:off x="8846703" y="1809792"/>
            <a:ext cx="381000" cy="381000"/>
          </a:xfrm>
          <a:prstGeom prst="ellipse">
            <a:avLst/>
          </a:prstGeom>
          <a:solidFill>
            <a:srgbClr val="CC9CE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>
                <a:cs typeface="Calibri"/>
              </a:rPr>
              <a:t>3</a:t>
            </a:r>
          </a:p>
        </p:txBody>
      </p:sp>
      <p:sp>
        <p:nvSpPr>
          <p:cNvPr id="18" name="CuadroTexto 6">
            <a:extLst>
              <a:ext uri="{FF2B5EF4-FFF2-40B4-BE49-F238E27FC236}">
                <a16:creationId xmlns:a16="http://schemas.microsoft.com/office/drawing/2014/main" id="{3DDBCA6D-16AB-65B0-C0AB-84DB5C6DCC84}"/>
              </a:ext>
            </a:extLst>
          </p:cNvPr>
          <p:cNvSpPr txBox="1"/>
          <p:nvPr/>
        </p:nvSpPr>
        <p:spPr>
          <a:xfrm>
            <a:off x="8619096" y="5350707"/>
            <a:ext cx="3126136" cy="408623"/>
          </a:xfrm>
          <a:prstGeom prst="roundRect">
            <a:avLst/>
          </a:prstGeom>
          <a:solidFill>
            <a:srgbClr val="CC9CE6">
              <a:alpha val="21000"/>
            </a:srgbClr>
          </a:solidFill>
        </p:spPr>
        <p:txBody>
          <a:bodyPr wrap="square" lIns="91440" tIns="45720" rIns="91440" bIns="45720" rtlCol="0" anchor="ctr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b="1">
                <a:latin typeface="Montserrat"/>
              </a:rPr>
              <a:t>Gender Equality Index</a:t>
            </a:r>
            <a:endParaRPr lang="en-US" b="1" kern="1200">
              <a:latin typeface="Montserrat"/>
            </a:endParaRPr>
          </a:p>
        </p:txBody>
      </p:sp>
      <p:sp>
        <p:nvSpPr>
          <p:cNvPr id="20" name="Flecha: a la derecha 19">
            <a:extLst>
              <a:ext uri="{FF2B5EF4-FFF2-40B4-BE49-F238E27FC236}">
                <a16:creationId xmlns:a16="http://schemas.microsoft.com/office/drawing/2014/main" id="{353F3510-24C3-A5F2-E22A-8A613F27A186}"/>
              </a:ext>
            </a:extLst>
          </p:cNvPr>
          <p:cNvSpPr/>
          <p:nvPr/>
        </p:nvSpPr>
        <p:spPr>
          <a:xfrm rot="5400000">
            <a:off x="10004653" y="4706108"/>
            <a:ext cx="355022" cy="536864"/>
          </a:xfrm>
          <a:prstGeom prst="rightArrow">
            <a:avLst/>
          </a:prstGeom>
          <a:solidFill>
            <a:srgbClr val="CC9C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agen 3">
            <a:extLst>
              <a:ext uri="{FF2B5EF4-FFF2-40B4-BE49-F238E27FC236}">
                <a16:creationId xmlns:a16="http://schemas.microsoft.com/office/drawing/2014/main" id="{31748653-682A-0A14-46BB-1D1B6D106F8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84142" y="1750784"/>
            <a:ext cx="508003" cy="553360"/>
          </a:xfrm>
          <a:prstGeom prst="rect">
            <a:avLst/>
          </a:prstGeom>
        </p:spPr>
      </p:pic>
      <p:pic>
        <p:nvPicPr>
          <p:cNvPr id="4" name="Imagen 5">
            <a:extLst>
              <a:ext uri="{FF2B5EF4-FFF2-40B4-BE49-F238E27FC236}">
                <a16:creationId xmlns:a16="http://schemas.microsoft.com/office/drawing/2014/main" id="{2B47F219-05FB-0D33-AA4D-31A1F4CC528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1578" y="2346612"/>
            <a:ext cx="555420" cy="564492"/>
          </a:xfrm>
          <a:prstGeom prst="rect">
            <a:avLst/>
          </a:prstGeom>
        </p:spPr>
      </p:pic>
      <p:pic>
        <p:nvPicPr>
          <p:cNvPr id="21" name="Imagen 21">
            <a:extLst>
              <a:ext uri="{FF2B5EF4-FFF2-40B4-BE49-F238E27FC236}">
                <a16:creationId xmlns:a16="http://schemas.microsoft.com/office/drawing/2014/main" id="{4DCFE9D0-C795-2839-7E1B-76F996FAF64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06782" y="3492746"/>
            <a:ext cx="678627" cy="634507"/>
          </a:xfrm>
          <a:prstGeom prst="rect">
            <a:avLst/>
          </a:prstGeom>
        </p:spPr>
      </p:pic>
      <p:pic>
        <p:nvPicPr>
          <p:cNvPr id="19" name="Imagen 21">
            <a:extLst>
              <a:ext uri="{FF2B5EF4-FFF2-40B4-BE49-F238E27FC236}">
                <a16:creationId xmlns:a16="http://schemas.microsoft.com/office/drawing/2014/main" id="{7B87CF4D-367A-3826-4F0C-100D36B3DBE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84142" y="2857499"/>
            <a:ext cx="607788" cy="635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314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>
            <a:extLst>
              <a:ext uri="{FF2B5EF4-FFF2-40B4-BE49-F238E27FC236}">
                <a16:creationId xmlns:a16="http://schemas.microsoft.com/office/drawing/2014/main" id="{3293839E-42C7-C646-B6FF-4197C8741DFB}"/>
              </a:ext>
            </a:extLst>
          </p:cNvPr>
          <p:cNvSpPr txBox="1">
            <a:spLocks/>
          </p:cNvSpPr>
          <p:nvPr/>
        </p:nvSpPr>
        <p:spPr>
          <a:xfrm>
            <a:off x="1161087" y="-254223"/>
            <a:ext cx="10215155" cy="1102578"/>
          </a:xfrm>
          <a:prstGeom prst="rect">
            <a:avLst/>
          </a:prstGeom>
        </p:spPr>
        <p:txBody>
          <a:bodyPr lIns="91440" tIns="45720" rIns="91440" bIns="4572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4000" b="1">
              <a:latin typeface="Montserrat"/>
            </a:endParaRPr>
          </a:p>
          <a:p>
            <a:pPr algn="ctr"/>
            <a:endParaRPr lang="en-US" sz="4000" b="1">
              <a:latin typeface="Montserrat"/>
            </a:endParaRPr>
          </a:p>
          <a:p>
            <a:pPr algn="ctr"/>
            <a:r>
              <a:rPr lang="en-US" sz="4000" b="1">
                <a:latin typeface="Montserrat"/>
              </a:rPr>
              <a:t>Thank you</a:t>
            </a:r>
          </a:p>
          <a:p>
            <a:pPr algn="ctr"/>
            <a:endParaRPr lang="en-US" sz="3200">
              <a:latin typeface="Montserrat"/>
            </a:endParaRPr>
          </a:p>
          <a:p>
            <a:pPr algn="ctr"/>
            <a:r>
              <a:rPr lang="en-US" sz="3200">
                <a:latin typeface="Montserrat"/>
              </a:rPr>
              <a:t>Taxonomia_sost@hacienda.gob.mx</a:t>
            </a:r>
          </a:p>
          <a:p>
            <a:pPr algn="ctr"/>
            <a:endParaRPr lang="en-US" sz="4000" b="1">
              <a:latin typeface="Montserrat"/>
            </a:endParaRPr>
          </a:p>
          <a:p>
            <a:pPr algn="ctr"/>
            <a:r>
              <a:rPr lang="en-US" sz="4000">
                <a:hlinkClick r:id="rId2"/>
              </a:rPr>
              <a:t>https://www.gob.mx/shcp/documentos/taxonomia-sostenible-de-mexico?state=published</a:t>
            </a:r>
            <a:endParaRPr lang="en-US" sz="4000"/>
          </a:p>
          <a:p>
            <a:pPr algn="ctr"/>
            <a:endParaRPr lang="en-US"/>
          </a:p>
          <a:p>
            <a:pPr algn="ctr"/>
            <a:endParaRPr lang="en-US"/>
          </a:p>
          <a:p>
            <a:pPr algn="ctr"/>
            <a:endParaRPr lang="en-US"/>
          </a:p>
        </p:txBody>
      </p:sp>
      <p:pic>
        <p:nvPicPr>
          <p:cNvPr id="4" name="Imagen 4">
            <a:extLst>
              <a:ext uri="{FF2B5EF4-FFF2-40B4-BE49-F238E27FC236}">
                <a16:creationId xmlns:a16="http://schemas.microsoft.com/office/drawing/2014/main" id="{1C493ACE-66B4-0365-0D4C-E54C5A57C7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7747" y="4162885"/>
            <a:ext cx="19335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77061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EAA602C8CBAA4988344F94BC6E69EC" ma:contentTypeVersion="16" ma:contentTypeDescription="Create a new document." ma:contentTypeScope="" ma:versionID="395dba86520c109be6b50ab1dc9e53fa">
  <xsd:schema xmlns:xsd="http://www.w3.org/2001/XMLSchema" xmlns:xs="http://www.w3.org/2001/XMLSchema" xmlns:p="http://schemas.microsoft.com/office/2006/metadata/properties" xmlns:ns2="31934c25-333d-4898-89a5-2d427670842a" xmlns:ns3="2ff7ec09-7ab3-425f-bf09-7ecf084ab9ab" targetNamespace="http://schemas.microsoft.com/office/2006/metadata/properties" ma:root="true" ma:fieldsID="dbde990b92d102f65f7b58343f9890c3" ns2:_="" ns3:_="">
    <xsd:import namespace="31934c25-333d-4898-89a5-2d427670842a"/>
    <xsd:import namespace="2ff7ec09-7ab3-425f-bf09-7ecf084ab9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934c25-333d-4898-89a5-2d42767084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8ebb0a5-c57d-4c3a-bec7-8a38252dd0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f7ec09-7ab3-425f-bf09-7ecf084ab9a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f97d930-8125-4ad3-92c0-6e8c3449b3f7}" ma:internalName="TaxCatchAll" ma:showField="CatchAllData" ma:web="2ff7ec09-7ab3-425f-bf09-7ecf084ab9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1934c25-333d-4898-89a5-2d427670842a">
      <Terms xmlns="http://schemas.microsoft.com/office/infopath/2007/PartnerControls"/>
    </lcf76f155ced4ddcb4097134ff3c332f>
    <TaxCatchAll xmlns="2ff7ec09-7ab3-425f-bf09-7ecf084ab9ab" xsi:nil="true"/>
    <SharedWithUsers xmlns="2ff7ec09-7ab3-425f-bf09-7ecf084ab9ab">
      <UserInfo>
        <DisplayName>Asad Maken</DisplayName>
        <AccountId>321</AccountId>
        <AccountType/>
      </UserInfo>
      <UserInfo>
        <DisplayName>Rohini Kohli</DisplayName>
        <AccountId>20</AccountId>
        <AccountType/>
      </UserInfo>
      <UserInfo>
        <DisplayName>Prakash Bista</DisplayName>
        <AccountId>18</AccountId>
        <AccountType/>
      </UserInfo>
      <UserInfo>
        <DisplayName>Saran Selenge</DisplayName>
        <AccountId>9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FA87D6B1-3A86-4D05-ABB5-176C9D91FA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934c25-333d-4898-89a5-2d427670842a"/>
    <ds:schemaRef ds:uri="2ff7ec09-7ab3-425f-bf09-7ecf084ab9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9D1DDB-D879-462C-BD18-5CE3BC9E60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ABFA287-FEE8-4339-8D74-4C14FE619DA8}">
  <ds:schemaRefs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31934c25-333d-4898-89a5-2d427670842a"/>
    <ds:schemaRef ds:uri="2ff7ec09-7ab3-425f-bf09-7ecf084ab9ab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</TotalTime>
  <Words>197</Words>
  <Application>Microsoft Office PowerPoint</Application>
  <PresentationFormat>Widescreen</PresentationFormat>
  <Paragraphs>50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Montserrat</vt:lpstr>
      <vt:lpstr>Retrospect</vt:lpstr>
      <vt:lpstr>Adaptation Financing through NAPs and NDCs: Mexico Experience  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Saran Selenge</dc:creator>
  <cp:lastModifiedBy>Kayenat Kabir</cp:lastModifiedBy>
  <cp:revision>6</cp:revision>
  <dcterms:created xsi:type="dcterms:W3CDTF">2023-06-09T08:40:43Z</dcterms:created>
  <dcterms:modified xsi:type="dcterms:W3CDTF">2023-07-06T18:31:10Z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0x0101003EEAA602C8CBAA4988344F94BC6E69EC</vt:lpwstr>
  </property>
</Properties>
</file>