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0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5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48" r:id="rId5"/>
  </p:sldMasterIdLst>
  <p:notesMasterIdLst>
    <p:notesMasterId r:id="rId29"/>
  </p:notesMasterIdLst>
  <p:sldIdLst>
    <p:sldId id="4684" r:id="rId6"/>
    <p:sldId id="258" r:id="rId7"/>
    <p:sldId id="4663" r:id="rId8"/>
    <p:sldId id="257" r:id="rId9"/>
    <p:sldId id="855" r:id="rId10"/>
    <p:sldId id="309" r:id="rId11"/>
    <p:sldId id="4685" r:id="rId12"/>
    <p:sldId id="4678" r:id="rId13"/>
    <p:sldId id="4647" r:id="rId14"/>
    <p:sldId id="4679" r:id="rId15"/>
    <p:sldId id="4681" r:id="rId16"/>
    <p:sldId id="4665" r:id="rId17"/>
    <p:sldId id="4682" r:id="rId18"/>
    <p:sldId id="1192" r:id="rId19"/>
    <p:sldId id="1193" r:id="rId20"/>
    <p:sldId id="4683" r:id="rId21"/>
    <p:sldId id="4680" r:id="rId22"/>
    <p:sldId id="260" r:id="rId23"/>
    <p:sldId id="4670" r:id="rId24"/>
    <p:sldId id="4662" r:id="rId25"/>
    <p:sldId id="862" r:id="rId26"/>
    <p:sldId id="256" r:id="rId27"/>
    <p:sldId id="723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4127111-4AF5-7BF1-4D64-AF1C1ECE22DB}" name="kkabir@worldbank.org" initials="kk" userId="S::urn:spo:guest#kkabir@worldbank.org::" providerId="AD"/>
  <p188:author id="{95FB232F-FB66-FF88-4D2E-C3A6D0AFAFC1}" name="Rohini Kohli" initials="RK" userId="S::rohini.kohli@undp.org::32082b08-df3d-4c87-a1ec-159101cfce96" providerId="AD"/>
  <p188:author id="{F0643862-94FC-3023-81C1-484362B0E56F}" name="Asad Maken" initials="AM" userId="S::asad.maken@undp.org::0e26e8e5-4bb0-4076-bcf4-8f1855d33698" providerId="AD"/>
  <p188:author id="{9E377088-B63B-ECBD-A1F7-D94B89105F10}" name="Saran Selenge" initials="SS" userId="S::saran.selenge@undp.org::166b60ed-1cba-424d-b2d7-fbee70f4bd70" providerId="AD"/>
  <p188:author id="{C37AD2F3-50E7-47DF-F151-5952F1AEA43B}" name="Lou Perpes" initials="LP" userId="S::lou.perpes_un.org#ext#@undp.onmicrosoft.com::52f9a831-c3f0-4762-918e-fcf5e6223420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3D6929E-4396-AA4C-BFB6-982002481706}" v="217" dt="2023-07-05T15:18:03.654"/>
    <p1510:client id="{18B08DD8-FF9D-76D5-6391-00E34702E740}" v="184" dt="2023-07-05T15:00:08.958"/>
    <p1510:client id="{33A311C4-D06C-436B-BA88-AC83B5BC265D}" v="1966" vWet="1968" dt="2023-07-06T10:41:49.762"/>
    <p1510:client id="{3E1A29FE-7108-1826-5869-C1FD96B518DD}" v="39" dt="2023-07-05T12:05:14.189"/>
    <p1510:client id="{5E46849E-0DEE-4AD9-BB69-BC58AEB05A55}" v="1028" dt="2023-07-06T09:31:50.154"/>
    <p1510:client id="{F7BDD01F-D39D-431A-1B85-EDDEEB36F576}" v="14" dt="2023-07-05T18:31:58.092"/>
    <p1510:client id="{F9ACC650-20EC-CE29-EE12-C957C21E9A52}" v="81" dt="2023-07-05T15:14:33.79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2861" autoAdjust="0"/>
  </p:normalViewPr>
  <p:slideViewPr>
    <p:cSldViewPr snapToGrid="0">
      <p:cViewPr varScale="1">
        <p:scale>
          <a:sx n="47" d="100"/>
          <a:sy n="47" d="100"/>
        </p:scale>
        <p:origin x="720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microsoft.com/office/2016/11/relationships/changesInfo" Target="changesInfos/changesInfo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microsoft.com/office/2018/10/relationships/authors" Target="author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presProps" Target="presProps.xml"/><Relationship Id="rId35" Type="http://schemas.microsoft.com/office/2015/10/relationships/revisionInfo" Target="revisionInfo.xml"/><Relationship Id="rId8" Type="http://schemas.openxmlformats.org/officeDocument/2006/relationships/slide" Target="slides/slide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ou Perpes" userId="678ef040-a898-4aa1-a137-7ad77aaae5cf" providerId="ADAL" clId="{3B1B7981-A6E9-438A-8C87-A8EEF0D42A69}"/>
    <pc:docChg chg="modSld">
      <pc:chgData name="Lou Perpes" userId="678ef040-a898-4aa1-a137-7ad77aaae5cf" providerId="ADAL" clId="{3B1B7981-A6E9-438A-8C87-A8EEF0D42A69}" dt="2023-07-06T11:53:58.468" v="40" actId="6549"/>
      <pc:docMkLst>
        <pc:docMk/>
      </pc:docMkLst>
      <pc:sldChg chg="delCm modNotesTx">
        <pc:chgData name="Lou Perpes" userId="678ef040-a898-4aa1-a137-7ad77aaae5cf" providerId="ADAL" clId="{3B1B7981-A6E9-438A-8C87-A8EEF0D42A69}" dt="2023-07-06T11:53:00.129" v="16" actId="6549"/>
        <pc:sldMkLst>
          <pc:docMk/>
          <pc:sldMk cId="3139013396" sldId="257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Lou Perpes" userId="678ef040-a898-4aa1-a137-7ad77aaae5cf" providerId="ADAL" clId="{3B1B7981-A6E9-438A-8C87-A8EEF0D42A69}" dt="2023-07-06T11:51:25.646" v="4"/>
              <pc2:cmMkLst xmlns:pc2="http://schemas.microsoft.com/office/powerpoint/2019/9/main/command">
                <pc:docMk/>
                <pc:sldMk cId="3139013396" sldId="257"/>
                <pc2:cmMk id="{915BC973-ABAB-4A03-9E5E-4A208AC6E85F}"/>
              </pc2:cmMkLst>
            </pc226:cmChg>
          </p:ext>
        </pc:extLst>
      </pc:sldChg>
      <pc:sldChg chg="delCm modNotesTx">
        <pc:chgData name="Lou Perpes" userId="678ef040-a898-4aa1-a137-7ad77aaae5cf" providerId="ADAL" clId="{3B1B7981-A6E9-438A-8C87-A8EEF0D42A69}" dt="2023-07-06T11:53:45.775" v="36" actId="6549"/>
        <pc:sldMkLst>
          <pc:docMk/>
          <pc:sldMk cId="3108065309" sldId="260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Lou Perpes" userId="678ef040-a898-4aa1-a137-7ad77aaae5cf" providerId="ADAL" clId="{3B1B7981-A6E9-438A-8C87-A8EEF0D42A69}" dt="2023-07-06T11:52:05.671" v="11"/>
              <pc2:cmMkLst xmlns:pc2="http://schemas.microsoft.com/office/powerpoint/2019/9/main/command">
                <pc:docMk/>
                <pc:sldMk cId="3108065309" sldId="260"/>
                <pc2:cmMk id="{A3EA97E2-16A8-4502-9EF8-0586E9BF6439}"/>
              </pc2:cmMkLst>
            </pc226:cmChg>
          </p:ext>
        </pc:extLst>
      </pc:sldChg>
      <pc:sldChg chg="modNotesTx">
        <pc:chgData name="Lou Perpes" userId="678ef040-a898-4aa1-a137-7ad77aaae5cf" providerId="ADAL" clId="{3B1B7981-A6E9-438A-8C87-A8EEF0D42A69}" dt="2023-07-06T11:53:10.507" v="27" actId="20577"/>
        <pc:sldMkLst>
          <pc:docMk/>
          <pc:sldMk cId="3027966957" sldId="309"/>
        </pc:sldMkLst>
      </pc:sldChg>
      <pc:sldChg chg="delCm modNotesTx">
        <pc:chgData name="Lou Perpes" userId="678ef040-a898-4aa1-a137-7ad77aaae5cf" providerId="ADAL" clId="{3B1B7981-A6E9-438A-8C87-A8EEF0D42A69}" dt="2023-07-06T11:53:58.468" v="40" actId="6549"/>
        <pc:sldMkLst>
          <pc:docMk/>
          <pc:sldMk cId="2012422512" sldId="723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Lou Perpes" userId="678ef040-a898-4aa1-a137-7ad77aaae5cf" providerId="ADAL" clId="{3B1B7981-A6E9-438A-8C87-A8EEF0D42A69}" dt="2023-07-06T11:52:30.216" v="14"/>
              <pc2:cmMkLst xmlns:pc2="http://schemas.microsoft.com/office/powerpoint/2019/9/main/command">
                <pc:docMk/>
                <pc:sldMk cId="2012422512" sldId="723"/>
                <pc2:cmMk id="{7EE8E862-B1D4-45B7-986B-35DFD933927A}"/>
              </pc2:cmMkLst>
            </pc226:cmChg>
          </p:ext>
        </pc:extLst>
      </pc:sldChg>
      <pc:sldChg chg="delCm modNotesTx">
        <pc:chgData name="Lou Perpes" userId="678ef040-a898-4aa1-a137-7ad77aaae5cf" providerId="ADAL" clId="{3B1B7981-A6E9-438A-8C87-A8EEF0D42A69}" dt="2023-07-06T11:53:02.900" v="17" actId="6549"/>
        <pc:sldMkLst>
          <pc:docMk/>
          <pc:sldMk cId="558344575" sldId="855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Lou Perpes" userId="678ef040-a898-4aa1-a137-7ad77aaae5cf" providerId="ADAL" clId="{3B1B7981-A6E9-438A-8C87-A8EEF0D42A69}" dt="2023-07-06T11:51:28.778" v="5"/>
              <pc2:cmMkLst xmlns:pc2="http://schemas.microsoft.com/office/powerpoint/2019/9/main/command">
                <pc:docMk/>
                <pc:sldMk cId="558344575" sldId="855"/>
                <pc2:cmMk id="{7B4C5CCF-532E-4CA4-8180-32F072477184}"/>
              </pc2:cmMkLst>
            </pc226:cmChg>
          </p:ext>
        </pc:extLst>
      </pc:sldChg>
      <pc:sldChg chg="modNotesTx">
        <pc:chgData name="Lou Perpes" userId="678ef040-a898-4aa1-a137-7ad77aaae5cf" providerId="ADAL" clId="{3B1B7981-A6E9-438A-8C87-A8EEF0D42A69}" dt="2023-07-06T11:53:35.862" v="33" actId="6549"/>
        <pc:sldMkLst>
          <pc:docMk/>
          <pc:sldMk cId="2803034302" sldId="1192"/>
        </pc:sldMkLst>
      </pc:sldChg>
      <pc:sldChg chg="modNotesTx">
        <pc:chgData name="Lou Perpes" userId="678ef040-a898-4aa1-a137-7ad77aaae5cf" providerId="ADAL" clId="{3B1B7981-A6E9-438A-8C87-A8EEF0D42A69}" dt="2023-07-06T11:53:39.768" v="34" actId="6549"/>
        <pc:sldMkLst>
          <pc:docMk/>
          <pc:sldMk cId="2169089648" sldId="1193"/>
        </pc:sldMkLst>
      </pc:sldChg>
      <pc:sldChg chg="delCm">
        <pc:chgData name="Lou Perpes" userId="678ef040-a898-4aa1-a137-7ad77aaae5cf" providerId="ADAL" clId="{3B1B7981-A6E9-438A-8C87-A8EEF0D42A69}" dt="2023-07-06T11:51:41.048" v="7"/>
        <pc:sldMkLst>
          <pc:docMk/>
          <pc:sldMk cId="3838576385" sldId="4647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Lou Perpes" userId="678ef040-a898-4aa1-a137-7ad77aaae5cf" providerId="ADAL" clId="{3B1B7981-A6E9-438A-8C87-A8EEF0D42A69}" dt="2023-07-06T11:51:41.048" v="7"/>
              <pc2:cmMkLst xmlns:pc2="http://schemas.microsoft.com/office/powerpoint/2019/9/main/command">
                <pc:docMk/>
                <pc:sldMk cId="3838576385" sldId="4647"/>
                <pc2:cmMk id="{89AD7DFD-D83B-4A0F-BC1C-DCE914B161D8}"/>
              </pc2:cmMkLst>
            </pc226:cmChg>
          </p:ext>
        </pc:extLst>
      </pc:sldChg>
      <pc:sldChg chg="modSp mod delCm modNotesTx">
        <pc:chgData name="Lou Perpes" userId="678ef040-a898-4aa1-a137-7ad77aaae5cf" providerId="ADAL" clId="{3B1B7981-A6E9-438A-8C87-A8EEF0D42A69}" dt="2023-07-06T11:53:51.092" v="38" actId="6549"/>
        <pc:sldMkLst>
          <pc:docMk/>
          <pc:sldMk cId="3308653043" sldId="4662"/>
        </pc:sldMkLst>
        <pc:spChg chg="mod">
          <ac:chgData name="Lou Perpes" userId="678ef040-a898-4aa1-a137-7ad77aaae5cf" providerId="ADAL" clId="{3B1B7981-A6E9-438A-8C87-A8EEF0D42A69}" dt="2023-07-06T11:51:07.108" v="0" actId="1076"/>
          <ac:spMkLst>
            <pc:docMk/>
            <pc:sldMk cId="3308653043" sldId="4662"/>
            <ac:spMk id="3" creationId="{12AFD571-B234-4260-30C8-C1D84840E993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Lou Perpes" userId="678ef040-a898-4aa1-a137-7ad77aaae5cf" providerId="ADAL" clId="{3B1B7981-A6E9-438A-8C87-A8EEF0D42A69}" dt="2023-07-06T11:51:12.879" v="1"/>
              <pc2:cmMkLst xmlns:pc2="http://schemas.microsoft.com/office/powerpoint/2019/9/main/command">
                <pc:docMk/>
                <pc:sldMk cId="3308653043" sldId="4662"/>
                <pc2:cmMk id="{E1E7D50D-9E71-49D5-8EE1-99F956A4A48C}"/>
              </pc2:cmMkLst>
            </pc226:cmChg>
            <pc226:cmChg xmlns:pc226="http://schemas.microsoft.com/office/powerpoint/2022/06/main/command" chg="del">
              <pc226:chgData name="Lou Perpes" userId="678ef040-a898-4aa1-a137-7ad77aaae5cf" providerId="ADAL" clId="{3B1B7981-A6E9-438A-8C87-A8EEF0D42A69}" dt="2023-07-06T11:51:13.693" v="2"/>
              <pc2:cmMkLst xmlns:pc2="http://schemas.microsoft.com/office/powerpoint/2019/9/main/command">
                <pc:docMk/>
                <pc:sldMk cId="3308653043" sldId="4662"/>
                <pc2:cmMk id="{A9E75E73-91D7-4BBB-87D0-783FF6102CF3}"/>
              </pc2:cmMkLst>
            </pc226:cmChg>
            <pc226:cmChg xmlns:pc226="http://schemas.microsoft.com/office/powerpoint/2022/06/main/command" chg="del">
              <pc226:chgData name="Lou Perpes" userId="678ef040-a898-4aa1-a137-7ad77aaae5cf" providerId="ADAL" clId="{3B1B7981-A6E9-438A-8C87-A8EEF0D42A69}" dt="2023-07-06T11:51:16.900" v="3"/>
              <pc2:cmMkLst xmlns:pc2="http://schemas.microsoft.com/office/powerpoint/2019/9/main/command">
                <pc:docMk/>
                <pc:sldMk cId="3308653043" sldId="4662"/>
                <pc2:cmMk id="{6EFF5EF5-440C-41B5-A1F4-8AB3BDEF465E}"/>
              </pc2:cmMkLst>
            </pc226:cmChg>
          </p:ext>
        </pc:extLst>
      </pc:sldChg>
      <pc:sldChg chg="modNotesTx">
        <pc:chgData name="Lou Perpes" userId="678ef040-a898-4aa1-a137-7ad77aaae5cf" providerId="ADAL" clId="{3B1B7981-A6E9-438A-8C87-A8EEF0D42A69}" dt="2023-07-06T11:52:56.844" v="15" actId="6549"/>
        <pc:sldMkLst>
          <pc:docMk/>
          <pc:sldMk cId="3731139729" sldId="4663"/>
        </pc:sldMkLst>
      </pc:sldChg>
      <pc:sldChg chg="modNotesTx">
        <pc:chgData name="Lou Perpes" userId="678ef040-a898-4aa1-a137-7ad77aaae5cf" providerId="ADAL" clId="{3B1B7981-A6E9-438A-8C87-A8EEF0D42A69}" dt="2023-07-06T11:53:30.018" v="31" actId="6549"/>
        <pc:sldMkLst>
          <pc:docMk/>
          <pc:sldMk cId="3713960325" sldId="4665"/>
        </pc:sldMkLst>
      </pc:sldChg>
      <pc:sldChg chg="modSp mod delCm modNotesTx">
        <pc:chgData name="Lou Perpes" userId="678ef040-a898-4aa1-a137-7ad77aaae5cf" providerId="ADAL" clId="{3B1B7981-A6E9-438A-8C87-A8EEF0D42A69}" dt="2023-07-06T11:53:48.740" v="37" actId="6549"/>
        <pc:sldMkLst>
          <pc:docMk/>
          <pc:sldMk cId="2505068126" sldId="4670"/>
        </pc:sldMkLst>
        <pc:spChg chg="mod">
          <ac:chgData name="Lou Perpes" userId="678ef040-a898-4aa1-a137-7ad77aaae5cf" providerId="ADAL" clId="{3B1B7981-A6E9-438A-8C87-A8EEF0D42A69}" dt="2023-07-06T11:52:13.864" v="13" actId="20577"/>
          <ac:spMkLst>
            <pc:docMk/>
            <pc:sldMk cId="2505068126" sldId="4670"/>
            <ac:spMk id="2" creationId="{6945F6F4-F3CF-D025-559B-96C31FE14FFB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Lou Perpes" userId="678ef040-a898-4aa1-a137-7ad77aaae5cf" providerId="ADAL" clId="{3B1B7981-A6E9-438A-8C87-A8EEF0D42A69}" dt="2023-07-06T11:52:07.841" v="12"/>
              <pc2:cmMkLst xmlns:pc2="http://schemas.microsoft.com/office/powerpoint/2019/9/main/command">
                <pc:docMk/>
                <pc:sldMk cId="2505068126" sldId="4670"/>
                <pc2:cmMk id="{20B54357-295F-4E35-8D28-C14ECC93202D}"/>
              </pc2:cmMkLst>
            </pc226:cmChg>
          </p:ext>
        </pc:extLst>
      </pc:sldChg>
      <pc:sldChg chg="modNotesTx">
        <pc:chgData name="Lou Perpes" userId="678ef040-a898-4aa1-a137-7ad77aaae5cf" providerId="ADAL" clId="{3B1B7981-A6E9-438A-8C87-A8EEF0D42A69}" dt="2023-07-06T11:53:17.459" v="28" actId="6549"/>
        <pc:sldMkLst>
          <pc:docMk/>
          <pc:sldMk cId="1103955905" sldId="4678"/>
        </pc:sldMkLst>
      </pc:sldChg>
      <pc:sldChg chg="delCm modNotesTx">
        <pc:chgData name="Lou Perpes" userId="678ef040-a898-4aa1-a137-7ad77aaae5cf" providerId="ADAL" clId="{3B1B7981-A6E9-438A-8C87-A8EEF0D42A69}" dt="2023-07-06T11:53:23.958" v="29" actId="6549"/>
        <pc:sldMkLst>
          <pc:docMk/>
          <pc:sldMk cId="3920238670" sldId="4679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Lou Perpes" userId="678ef040-a898-4aa1-a137-7ad77aaae5cf" providerId="ADAL" clId="{3B1B7981-A6E9-438A-8C87-A8EEF0D42A69}" dt="2023-07-06T11:51:44.173" v="8"/>
              <pc2:cmMkLst xmlns:pc2="http://schemas.microsoft.com/office/powerpoint/2019/9/main/command">
                <pc:docMk/>
                <pc:sldMk cId="3920238670" sldId="4679"/>
                <pc2:cmMk id="{3E906D15-3F58-4C2F-AA39-95F13DF3129E}"/>
              </pc2:cmMkLst>
            </pc226:cmChg>
          </p:ext>
        </pc:extLst>
      </pc:sldChg>
      <pc:sldChg chg="delCm modNotesTx">
        <pc:chgData name="Lou Perpes" userId="678ef040-a898-4aa1-a137-7ad77aaae5cf" providerId="ADAL" clId="{3B1B7981-A6E9-438A-8C87-A8EEF0D42A69}" dt="2023-07-06T11:53:42.400" v="35" actId="6549"/>
        <pc:sldMkLst>
          <pc:docMk/>
          <pc:sldMk cId="3089290528" sldId="4680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Lou Perpes" userId="678ef040-a898-4aa1-a137-7ad77aaae5cf" providerId="ADAL" clId="{3B1B7981-A6E9-438A-8C87-A8EEF0D42A69}" dt="2023-07-06T11:51:59.967" v="9"/>
              <pc2:cmMkLst xmlns:pc2="http://schemas.microsoft.com/office/powerpoint/2019/9/main/command">
                <pc:docMk/>
                <pc:sldMk cId="3089290528" sldId="4680"/>
                <pc2:cmMk id="{3FAF833E-89E3-0542-AE86-DCA83C816F17}"/>
              </pc2:cmMkLst>
            </pc226:cmChg>
            <pc226:cmChg xmlns:pc226="http://schemas.microsoft.com/office/powerpoint/2022/06/main/command" chg="del">
              <pc226:chgData name="Lou Perpes" userId="678ef040-a898-4aa1-a137-7ad77aaae5cf" providerId="ADAL" clId="{3B1B7981-A6E9-438A-8C87-A8EEF0D42A69}" dt="2023-07-06T11:52:01.872" v="10"/>
              <pc2:cmMkLst xmlns:pc2="http://schemas.microsoft.com/office/powerpoint/2019/9/main/command">
                <pc:docMk/>
                <pc:sldMk cId="3089290528" sldId="4680"/>
                <pc2:cmMk id="{9E2601CC-78F4-4113-A3CC-6320EE9BE4AD}"/>
              </pc2:cmMkLst>
            </pc226:cmChg>
          </p:ext>
        </pc:extLst>
      </pc:sldChg>
      <pc:sldChg chg="modNotesTx">
        <pc:chgData name="Lou Perpes" userId="678ef040-a898-4aa1-a137-7ad77aaae5cf" providerId="ADAL" clId="{3B1B7981-A6E9-438A-8C87-A8EEF0D42A69}" dt="2023-07-06T11:53:26.551" v="30" actId="6549"/>
        <pc:sldMkLst>
          <pc:docMk/>
          <pc:sldMk cId="2155056901" sldId="4681"/>
        </pc:sldMkLst>
      </pc:sldChg>
      <pc:sldChg chg="modNotesTx">
        <pc:chgData name="Lou Perpes" userId="678ef040-a898-4aa1-a137-7ad77aaae5cf" providerId="ADAL" clId="{3B1B7981-A6E9-438A-8C87-A8EEF0D42A69}" dt="2023-07-06T11:53:32.940" v="32" actId="6549"/>
        <pc:sldMkLst>
          <pc:docMk/>
          <pc:sldMk cId="1514652552" sldId="4682"/>
        </pc:sldMkLst>
      </pc:sldChg>
      <pc:sldChg chg="delCm">
        <pc:chgData name="Lou Perpes" userId="678ef040-a898-4aa1-a137-7ad77aaae5cf" providerId="ADAL" clId="{3B1B7981-A6E9-438A-8C87-A8EEF0D42A69}" dt="2023-07-06T11:51:35.244" v="6"/>
        <pc:sldMkLst>
          <pc:docMk/>
          <pc:sldMk cId="771355524" sldId="4685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Lou Perpes" userId="678ef040-a898-4aa1-a137-7ad77aaae5cf" providerId="ADAL" clId="{3B1B7981-A6E9-438A-8C87-A8EEF0D42A69}" dt="2023-07-06T11:51:35.244" v="6"/>
              <pc2:cmMkLst xmlns:pc2="http://schemas.microsoft.com/office/powerpoint/2019/9/main/command">
                <pc:docMk/>
                <pc:sldMk cId="771355524" sldId="4685"/>
                <pc2:cmMk id="{9EF9B36E-5243-4ED0-9376-DBE9F420D8B9}"/>
              </pc2:cmMkLst>
            </pc226:cmChg>
          </p:ext>
        </pc:ext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4DD28CB-D287-4061-9A9A-4E8E3924CD20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65513F5-F49D-4C26-ADD1-C38D1BE747F5}">
      <dgm:prSet/>
      <dgm:spPr/>
      <dgm:t>
        <a:bodyPr/>
        <a:lstStyle/>
        <a:p>
          <a:r>
            <a:rPr lang="en-US">
              <a:solidFill>
                <a:schemeClr val="bg1">
                  <a:lumMod val="95000"/>
                </a:schemeClr>
              </a:solidFill>
              <a:latin typeface="Roboto Regular"/>
              <a:cs typeface="Arial"/>
            </a:rPr>
            <a:t>Adaptation – priorities and action plan</a:t>
          </a:r>
        </a:p>
      </dgm:t>
    </dgm:pt>
    <dgm:pt modelId="{31516BFD-1F82-45ED-99EC-5DE1E31E7CD3}" type="parTrans" cxnId="{612C825C-2CA0-4E02-B5DA-99F372CF2FA0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36AA9FD-AAA9-4D33-A819-CDD3913EAAC7}" type="sibTrans" cxnId="{612C825C-2CA0-4E02-B5DA-99F372CF2FA0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C8A1AFA-3931-45D1-BE0C-3B50C55F5E93}">
      <dgm:prSet/>
      <dgm:spPr/>
      <dgm:t>
        <a:bodyPr/>
        <a:lstStyle/>
        <a:p>
          <a:pPr rtl="0"/>
          <a:r>
            <a:rPr lang="en-US">
              <a:solidFill>
                <a:schemeClr val="bg1">
                  <a:lumMod val="95000"/>
                </a:schemeClr>
              </a:solidFill>
              <a:latin typeface="Roboto Regular"/>
              <a:cs typeface="Arial"/>
            </a:rPr>
            <a:t>45 countries submitted to the UNFCCC </a:t>
          </a:r>
        </a:p>
      </dgm:t>
    </dgm:pt>
    <dgm:pt modelId="{AE23C338-DD08-48BC-9864-8A7D26BFAEDA}" type="parTrans" cxnId="{3AE9EC87-DB4E-4059-BE6D-61934CC46C39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2EB596B-D3AC-4C83-BE47-BF5026BDC555}" type="sibTrans" cxnId="{3AE9EC87-DB4E-4059-BE6D-61934CC46C39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BC0137B-85BC-4FB9-BF6A-B2369196C8EF}">
      <dgm:prSet/>
      <dgm:spPr/>
      <dgm:t>
        <a:bodyPr/>
        <a:lstStyle/>
        <a:p>
          <a:r>
            <a:rPr lang="en-US">
              <a:solidFill>
                <a:schemeClr val="bg1">
                  <a:lumMod val="95000"/>
                </a:schemeClr>
              </a:solidFill>
              <a:latin typeface="Roboto Regular"/>
              <a:cs typeface="Arial"/>
            </a:rPr>
            <a:t>Medium to long term (5-10 years)</a:t>
          </a:r>
        </a:p>
      </dgm:t>
    </dgm:pt>
    <dgm:pt modelId="{78F25925-E25F-4D94-B89D-9592629A5D30}" type="parTrans" cxnId="{AA95BCBF-32B7-463A-BEDD-2197681E5D79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3ECB496-7C21-4B5A-AB97-7922FB20011C}" type="sibTrans" cxnId="{AA95BCBF-32B7-463A-BEDD-2197681E5D79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503C798-F021-41F0-88CD-43A5087C818D}">
      <dgm:prSet/>
      <dgm:spPr/>
      <dgm:t>
        <a:bodyPr/>
        <a:lstStyle/>
        <a:p>
          <a:r>
            <a:rPr lang="en-US">
              <a:solidFill>
                <a:schemeClr val="bg1">
                  <a:lumMod val="95000"/>
                </a:schemeClr>
              </a:solidFill>
              <a:latin typeface="Roboto Regular"/>
              <a:cs typeface="Arial"/>
            </a:rPr>
            <a:t>Mainly led by the Ministries of Environment, limited engagement of Ministries of Finance</a:t>
          </a:r>
        </a:p>
      </dgm:t>
    </dgm:pt>
    <dgm:pt modelId="{B3DEE8ED-92FA-41CC-981B-DFE21E292C36}" type="parTrans" cxnId="{EB4CF839-70CF-4E5C-95D1-1BD8AC1F5B7B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67521B9-604D-47EF-B8CA-7B1800356570}" type="sibTrans" cxnId="{EB4CF839-70CF-4E5C-95D1-1BD8AC1F5B7B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5E06B1E-7610-6D44-ADB1-B0560AF96B22}" type="pres">
      <dgm:prSet presAssocID="{B4DD28CB-D287-4061-9A9A-4E8E3924CD20}" presName="vert0" presStyleCnt="0">
        <dgm:presLayoutVars>
          <dgm:dir/>
          <dgm:animOne val="branch"/>
          <dgm:animLvl val="lvl"/>
        </dgm:presLayoutVars>
      </dgm:prSet>
      <dgm:spPr/>
    </dgm:pt>
    <dgm:pt modelId="{954F70E4-9DC6-9447-B9FC-A9B3E02F93C7}" type="pres">
      <dgm:prSet presAssocID="{C65513F5-F49D-4C26-ADD1-C38D1BE747F5}" presName="thickLine" presStyleLbl="alignNode1" presStyleIdx="0" presStyleCnt="4"/>
      <dgm:spPr/>
    </dgm:pt>
    <dgm:pt modelId="{A1F26E0E-F386-CD41-BBCD-DE8DE4B020A5}" type="pres">
      <dgm:prSet presAssocID="{C65513F5-F49D-4C26-ADD1-C38D1BE747F5}" presName="horz1" presStyleCnt="0"/>
      <dgm:spPr/>
    </dgm:pt>
    <dgm:pt modelId="{C6D58E7C-E2A3-1642-B8C1-B3EA93AAC3CB}" type="pres">
      <dgm:prSet presAssocID="{C65513F5-F49D-4C26-ADD1-C38D1BE747F5}" presName="tx1" presStyleLbl="revTx" presStyleIdx="0" presStyleCnt="4"/>
      <dgm:spPr/>
    </dgm:pt>
    <dgm:pt modelId="{8F72EDA9-CB1B-5748-AE7A-590081E0397D}" type="pres">
      <dgm:prSet presAssocID="{C65513F5-F49D-4C26-ADD1-C38D1BE747F5}" presName="vert1" presStyleCnt="0"/>
      <dgm:spPr/>
    </dgm:pt>
    <dgm:pt modelId="{3D94B6F6-BE2E-F445-A026-A8218138B4A2}" type="pres">
      <dgm:prSet presAssocID="{4C8A1AFA-3931-45D1-BE0C-3B50C55F5E93}" presName="thickLine" presStyleLbl="alignNode1" presStyleIdx="1" presStyleCnt="4"/>
      <dgm:spPr/>
    </dgm:pt>
    <dgm:pt modelId="{BE892404-97B6-2F47-A7F7-E8D8B58ECFF7}" type="pres">
      <dgm:prSet presAssocID="{4C8A1AFA-3931-45D1-BE0C-3B50C55F5E93}" presName="horz1" presStyleCnt="0"/>
      <dgm:spPr/>
    </dgm:pt>
    <dgm:pt modelId="{A0C50B68-F334-EF4F-A7A5-720DA096C921}" type="pres">
      <dgm:prSet presAssocID="{4C8A1AFA-3931-45D1-BE0C-3B50C55F5E93}" presName="tx1" presStyleLbl="revTx" presStyleIdx="1" presStyleCnt="4"/>
      <dgm:spPr/>
    </dgm:pt>
    <dgm:pt modelId="{470CD920-6800-044E-AA33-13365132CAAB}" type="pres">
      <dgm:prSet presAssocID="{4C8A1AFA-3931-45D1-BE0C-3B50C55F5E93}" presName="vert1" presStyleCnt="0"/>
      <dgm:spPr/>
    </dgm:pt>
    <dgm:pt modelId="{4E9E79F5-5B29-9A44-9DCF-D388EEE84C0F}" type="pres">
      <dgm:prSet presAssocID="{9BC0137B-85BC-4FB9-BF6A-B2369196C8EF}" presName="thickLine" presStyleLbl="alignNode1" presStyleIdx="2" presStyleCnt="4"/>
      <dgm:spPr/>
    </dgm:pt>
    <dgm:pt modelId="{BE1D1B67-6C47-434E-870B-3248E36DDCD1}" type="pres">
      <dgm:prSet presAssocID="{9BC0137B-85BC-4FB9-BF6A-B2369196C8EF}" presName="horz1" presStyleCnt="0"/>
      <dgm:spPr/>
    </dgm:pt>
    <dgm:pt modelId="{7E01150A-43E7-0648-88BA-4D332FD5308E}" type="pres">
      <dgm:prSet presAssocID="{9BC0137B-85BC-4FB9-BF6A-B2369196C8EF}" presName="tx1" presStyleLbl="revTx" presStyleIdx="2" presStyleCnt="4"/>
      <dgm:spPr/>
    </dgm:pt>
    <dgm:pt modelId="{248248AE-79CB-FE4A-9018-FD29B0361E9A}" type="pres">
      <dgm:prSet presAssocID="{9BC0137B-85BC-4FB9-BF6A-B2369196C8EF}" presName="vert1" presStyleCnt="0"/>
      <dgm:spPr/>
    </dgm:pt>
    <dgm:pt modelId="{619ED854-1D28-E448-BA5F-4E893AD5F355}" type="pres">
      <dgm:prSet presAssocID="{2503C798-F021-41F0-88CD-43A5087C818D}" presName="thickLine" presStyleLbl="alignNode1" presStyleIdx="3" presStyleCnt="4"/>
      <dgm:spPr/>
    </dgm:pt>
    <dgm:pt modelId="{33CDCF30-624E-8145-A5C3-69FFFADDA63B}" type="pres">
      <dgm:prSet presAssocID="{2503C798-F021-41F0-88CD-43A5087C818D}" presName="horz1" presStyleCnt="0"/>
      <dgm:spPr/>
    </dgm:pt>
    <dgm:pt modelId="{A2A3200A-E44E-A948-80EC-4B19BD45CE26}" type="pres">
      <dgm:prSet presAssocID="{2503C798-F021-41F0-88CD-43A5087C818D}" presName="tx1" presStyleLbl="revTx" presStyleIdx="3" presStyleCnt="4"/>
      <dgm:spPr/>
    </dgm:pt>
    <dgm:pt modelId="{B6CECDEE-0763-0E44-BC38-C4B2543DEC46}" type="pres">
      <dgm:prSet presAssocID="{2503C798-F021-41F0-88CD-43A5087C818D}" presName="vert1" presStyleCnt="0"/>
      <dgm:spPr/>
    </dgm:pt>
  </dgm:ptLst>
  <dgm:cxnLst>
    <dgm:cxn modelId="{6F537923-5E5B-AF4B-BF50-5F50DF5EA472}" type="presOf" srcId="{2503C798-F021-41F0-88CD-43A5087C818D}" destId="{A2A3200A-E44E-A948-80EC-4B19BD45CE26}" srcOrd="0" destOrd="0" presId="urn:microsoft.com/office/officeart/2008/layout/LinedList"/>
    <dgm:cxn modelId="{EB4CF839-70CF-4E5C-95D1-1BD8AC1F5B7B}" srcId="{B4DD28CB-D287-4061-9A9A-4E8E3924CD20}" destId="{2503C798-F021-41F0-88CD-43A5087C818D}" srcOrd="3" destOrd="0" parTransId="{B3DEE8ED-92FA-41CC-981B-DFE21E292C36}" sibTransId="{567521B9-604D-47EF-B8CA-7B1800356570}"/>
    <dgm:cxn modelId="{612C825C-2CA0-4E02-B5DA-99F372CF2FA0}" srcId="{B4DD28CB-D287-4061-9A9A-4E8E3924CD20}" destId="{C65513F5-F49D-4C26-ADD1-C38D1BE747F5}" srcOrd="0" destOrd="0" parTransId="{31516BFD-1F82-45ED-99EC-5DE1E31E7CD3}" sibTransId="{036AA9FD-AAA9-4D33-A819-CDD3913EAAC7}"/>
    <dgm:cxn modelId="{3AE9EC87-DB4E-4059-BE6D-61934CC46C39}" srcId="{B4DD28CB-D287-4061-9A9A-4E8E3924CD20}" destId="{4C8A1AFA-3931-45D1-BE0C-3B50C55F5E93}" srcOrd="1" destOrd="0" parTransId="{AE23C338-DD08-48BC-9864-8A7D26BFAEDA}" sibTransId="{42EB596B-D3AC-4C83-BE47-BF5026BDC555}"/>
    <dgm:cxn modelId="{DEE627A2-E8EB-8341-97AF-DF4F5594B1C9}" type="presOf" srcId="{C65513F5-F49D-4C26-ADD1-C38D1BE747F5}" destId="{C6D58E7C-E2A3-1642-B8C1-B3EA93AAC3CB}" srcOrd="0" destOrd="0" presId="urn:microsoft.com/office/officeart/2008/layout/LinedList"/>
    <dgm:cxn modelId="{5E7F97BA-AD88-0341-930A-CD4315ADBCD1}" type="presOf" srcId="{B4DD28CB-D287-4061-9A9A-4E8E3924CD20}" destId="{95E06B1E-7610-6D44-ADB1-B0560AF96B22}" srcOrd="0" destOrd="0" presId="urn:microsoft.com/office/officeart/2008/layout/LinedList"/>
    <dgm:cxn modelId="{AA95BCBF-32B7-463A-BEDD-2197681E5D79}" srcId="{B4DD28CB-D287-4061-9A9A-4E8E3924CD20}" destId="{9BC0137B-85BC-4FB9-BF6A-B2369196C8EF}" srcOrd="2" destOrd="0" parTransId="{78F25925-E25F-4D94-B89D-9592629A5D30}" sibTransId="{93ECB496-7C21-4B5A-AB97-7922FB20011C}"/>
    <dgm:cxn modelId="{FF002FCD-5327-3F4F-9398-B8A596FFEAC0}" type="presOf" srcId="{9BC0137B-85BC-4FB9-BF6A-B2369196C8EF}" destId="{7E01150A-43E7-0648-88BA-4D332FD5308E}" srcOrd="0" destOrd="0" presId="urn:microsoft.com/office/officeart/2008/layout/LinedList"/>
    <dgm:cxn modelId="{512640E9-365E-534B-A704-478A1EA6885E}" type="presOf" srcId="{4C8A1AFA-3931-45D1-BE0C-3B50C55F5E93}" destId="{A0C50B68-F334-EF4F-A7A5-720DA096C921}" srcOrd="0" destOrd="0" presId="urn:microsoft.com/office/officeart/2008/layout/LinedList"/>
    <dgm:cxn modelId="{E36270E1-A8B4-BB47-9B13-090290FACD93}" type="presParOf" srcId="{95E06B1E-7610-6D44-ADB1-B0560AF96B22}" destId="{954F70E4-9DC6-9447-B9FC-A9B3E02F93C7}" srcOrd="0" destOrd="0" presId="urn:microsoft.com/office/officeart/2008/layout/LinedList"/>
    <dgm:cxn modelId="{0E9C8C55-1BEF-C946-8495-CC1937C3C73A}" type="presParOf" srcId="{95E06B1E-7610-6D44-ADB1-B0560AF96B22}" destId="{A1F26E0E-F386-CD41-BBCD-DE8DE4B020A5}" srcOrd="1" destOrd="0" presId="urn:microsoft.com/office/officeart/2008/layout/LinedList"/>
    <dgm:cxn modelId="{154EC6DF-4589-574F-BE86-0D4480CA5411}" type="presParOf" srcId="{A1F26E0E-F386-CD41-BBCD-DE8DE4B020A5}" destId="{C6D58E7C-E2A3-1642-B8C1-B3EA93AAC3CB}" srcOrd="0" destOrd="0" presId="urn:microsoft.com/office/officeart/2008/layout/LinedList"/>
    <dgm:cxn modelId="{ADA9CEBD-72AB-C044-A899-1E199A98CD91}" type="presParOf" srcId="{A1F26E0E-F386-CD41-BBCD-DE8DE4B020A5}" destId="{8F72EDA9-CB1B-5748-AE7A-590081E0397D}" srcOrd="1" destOrd="0" presId="urn:microsoft.com/office/officeart/2008/layout/LinedList"/>
    <dgm:cxn modelId="{BDDE48C0-D3A6-984C-86D4-455BF90FB146}" type="presParOf" srcId="{95E06B1E-7610-6D44-ADB1-B0560AF96B22}" destId="{3D94B6F6-BE2E-F445-A026-A8218138B4A2}" srcOrd="2" destOrd="0" presId="urn:microsoft.com/office/officeart/2008/layout/LinedList"/>
    <dgm:cxn modelId="{6438AF4D-A3CE-AA41-B3E7-B6B5E0E8A015}" type="presParOf" srcId="{95E06B1E-7610-6D44-ADB1-B0560AF96B22}" destId="{BE892404-97B6-2F47-A7F7-E8D8B58ECFF7}" srcOrd="3" destOrd="0" presId="urn:microsoft.com/office/officeart/2008/layout/LinedList"/>
    <dgm:cxn modelId="{7D245AD0-B5C1-DA41-9069-BFE31D4AB21F}" type="presParOf" srcId="{BE892404-97B6-2F47-A7F7-E8D8B58ECFF7}" destId="{A0C50B68-F334-EF4F-A7A5-720DA096C921}" srcOrd="0" destOrd="0" presId="urn:microsoft.com/office/officeart/2008/layout/LinedList"/>
    <dgm:cxn modelId="{78B8F596-885A-A840-B1F1-19603DE5AD14}" type="presParOf" srcId="{BE892404-97B6-2F47-A7F7-E8D8B58ECFF7}" destId="{470CD920-6800-044E-AA33-13365132CAAB}" srcOrd="1" destOrd="0" presId="urn:microsoft.com/office/officeart/2008/layout/LinedList"/>
    <dgm:cxn modelId="{A736FF7E-C1AC-314D-82B3-A6623F9BF6E0}" type="presParOf" srcId="{95E06B1E-7610-6D44-ADB1-B0560AF96B22}" destId="{4E9E79F5-5B29-9A44-9DCF-D388EEE84C0F}" srcOrd="4" destOrd="0" presId="urn:microsoft.com/office/officeart/2008/layout/LinedList"/>
    <dgm:cxn modelId="{03F49345-397D-D044-B1A8-16EE42EA812E}" type="presParOf" srcId="{95E06B1E-7610-6D44-ADB1-B0560AF96B22}" destId="{BE1D1B67-6C47-434E-870B-3248E36DDCD1}" srcOrd="5" destOrd="0" presId="urn:microsoft.com/office/officeart/2008/layout/LinedList"/>
    <dgm:cxn modelId="{147B001E-DCC4-9E4F-AEA4-989005ACA45C}" type="presParOf" srcId="{BE1D1B67-6C47-434E-870B-3248E36DDCD1}" destId="{7E01150A-43E7-0648-88BA-4D332FD5308E}" srcOrd="0" destOrd="0" presId="urn:microsoft.com/office/officeart/2008/layout/LinedList"/>
    <dgm:cxn modelId="{349F74BB-0961-7940-A4C8-62FCB9BDB2A9}" type="presParOf" srcId="{BE1D1B67-6C47-434E-870B-3248E36DDCD1}" destId="{248248AE-79CB-FE4A-9018-FD29B0361E9A}" srcOrd="1" destOrd="0" presId="urn:microsoft.com/office/officeart/2008/layout/LinedList"/>
    <dgm:cxn modelId="{B2F7DE5B-77EB-3440-BD0B-BD6BF618298E}" type="presParOf" srcId="{95E06B1E-7610-6D44-ADB1-B0560AF96B22}" destId="{619ED854-1D28-E448-BA5F-4E893AD5F355}" srcOrd="6" destOrd="0" presId="urn:microsoft.com/office/officeart/2008/layout/LinedList"/>
    <dgm:cxn modelId="{6F3C13DF-C654-1847-A732-24880CE659B9}" type="presParOf" srcId="{95E06B1E-7610-6D44-ADB1-B0560AF96B22}" destId="{33CDCF30-624E-8145-A5C3-69FFFADDA63B}" srcOrd="7" destOrd="0" presId="urn:microsoft.com/office/officeart/2008/layout/LinedList"/>
    <dgm:cxn modelId="{B728CACC-0305-6447-995F-3A263FE5F9C4}" type="presParOf" srcId="{33CDCF30-624E-8145-A5C3-69FFFADDA63B}" destId="{A2A3200A-E44E-A948-80EC-4B19BD45CE26}" srcOrd="0" destOrd="0" presId="urn:microsoft.com/office/officeart/2008/layout/LinedList"/>
    <dgm:cxn modelId="{DA8A4700-DDCE-5C43-8157-2646C3709CB7}" type="presParOf" srcId="{33CDCF30-624E-8145-A5C3-69FFFADDA63B}" destId="{B6CECDEE-0763-0E44-BC38-C4B2543DEC46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4DD28CB-D287-4061-9A9A-4E8E3924CD20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65513F5-F49D-4C26-ADD1-C38D1BE747F5}">
      <dgm:prSet/>
      <dgm:spPr/>
      <dgm:t>
        <a:bodyPr/>
        <a:lstStyle/>
        <a:p>
          <a:r>
            <a:rPr lang="en-US">
              <a:solidFill>
                <a:schemeClr val="bg1">
                  <a:lumMod val="95000"/>
                </a:schemeClr>
              </a:solidFill>
              <a:latin typeface="Roboto Regular"/>
              <a:cs typeface="Arial"/>
            </a:rPr>
            <a:t>Mitigation and Adaptation - vision and objectives</a:t>
          </a:r>
        </a:p>
      </dgm:t>
    </dgm:pt>
    <dgm:pt modelId="{31516BFD-1F82-45ED-99EC-5DE1E31E7CD3}" type="parTrans" cxnId="{612C825C-2CA0-4E02-B5DA-99F372CF2FA0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36AA9FD-AAA9-4D33-A819-CDD3913EAAC7}" type="sibTrans" cxnId="{612C825C-2CA0-4E02-B5DA-99F372CF2FA0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C8A1AFA-3931-45D1-BE0C-3B50C55F5E93}">
      <dgm:prSet/>
      <dgm:spPr/>
      <dgm:t>
        <a:bodyPr/>
        <a:lstStyle/>
        <a:p>
          <a:r>
            <a:rPr lang="en-US">
              <a:solidFill>
                <a:schemeClr val="bg1">
                  <a:lumMod val="95000"/>
                </a:schemeClr>
              </a:solidFill>
              <a:latin typeface="Roboto Regular"/>
              <a:cs typeface="Arial"/>
            </a:rPr>
            <a:t>175 countries have submitted new or updated NDCs. 145 NDCs have adaptation components</a:t>
          </a:r>
        </a:p>
      </dgm:t>
    </dgm:pt>
    <dgm:pt modelId="{AE23C338-DD08-48BC-9864-8A7D26BFAEDA}" type="parTrans" cxnId="{3AE9EC87-DB4E-4059-BE6D-61934CC46C39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2EB596B-D3AC-4C83-BE47-BF5026BDC555}" type="sibTrans" cxnId="{3AE9EC87-DB4E-4059-BE6D-61934CC46C39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BC0137B-85BC-4FB9-BF6A-B2369196C8EF}">
      <dgm:prSet/>
      <dgm:spPr/>
      <dgm:t>
        <a:bodyPr/>
        <a:lstStyle/>
        <a:p>
          <a:pPr rtl="0"/>
          <a:r>
            <a:rPr lang="en-US">
              <a:solidFill>
                <a:schemeClr val="bg1">
                  <a:lumMod val="95000"/>
                </a:schemeClr>
              </a:solidFill>
              <a:latin typeface="Roboto Regular"/>
              <a:cs typeface="Arial"/>
            </a:rPr>
            <a:t>Short to medium term (5-10 years), update every 5 years </a:t>
          </a:r>
        </a:p>
      </dgm:t>
    </dgm:pt>
    <dgm:pt modelId="{78F25925-E25F-4D94-B89D-9592629A5D30}" type="parTrans" cxnId="{AA95BCBF-32B7-463A-BEDD-2197681E5D79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3ECB496-7C21-4B5A-AB97-7922FB20011C}" type="sibTrans" cxnId="{AA95BCBF-32B7-463A-BEDD-2197681E5D79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503C798-F021-41F0-88CD-43A5087C818D}">
      <dgm:prSet/>
      <dgm:spPr/>
      <dgm:t>
        <a:bodyPr/>
        <a:lstStyle/>
        <a:p>
          <a:pPr rtl="0"/>
          <a:r>
            <a:rPr lang="en-US">
              <a:solidFill>
                <a:schemeClr val="bg1">
                  <a:lumMod val="95000"/>
                </a:schemeClr>
              </a:solidFill>
              <a:latin typeface="Roboto Regular"/>
              <a:cs typeface="Arial"/>
            </a:rPr>
            <a:t>1/4 of the members of the Coalition are actively involved in all stages of the NDC development and implementation process </a:t>
          </a:r>
        </a:p>
      </dgm:t>
    </dgm:pt>
    <dgm:pt modelId="{B3DEE8ED-92FA-41CC-981B-DFE21E292C36}" type="parTrans" cxnId="{EB4CF839-70CF-4E5C-95D1-1BD8AC1F5B7B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67521B9-604D-47EF-B8CA-7B1800356570}" type="sibTrans" cxnId="{EB4CF839-70CF-4E5C-95D1-1BD8AC1F5B7B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5E06B1E-7610-6D44-ADB1-B0560AF96B22}" type="pres">
      <dgm:prSet presAssocID="{B4DD28CB-D287-4061-9A9A-4E8E3924CD20}" presName="vert0" presStyleCnt="0">
        <dgm:presLayoutVars>
          <dgm:dir/>
          <dgm:animOne val="branch"/>
          <dgm:animLvl val="lvl"/>
        </dgm:presLayoutVars>
      </dgm:prSet>
      <dgm:spPr/>
    </dgm:pt>
    <dgm:pt modelId="{954F70E4-9DC6-9447-B9FC-A9B3E02F93C7}" type="pres">
      <dgm:prSet presAssocID="{C65513F5-F49D-4C26-ADD1-C38D1BE747F5}" presName="thickLine" presStyleLbl="alignNode1" presStyleIdx="0" presStyleCnt="4" custLinFactNeighborY="517"/>
      <dgm:spPr/>
    </dgm:pt>
    <dgm:pt modelId="{A1F26E0E-F386-CD41-BBCD-DE8DE4B020A5}" type="pres">
      <dgm:prSet presAssocID="{C65513F5-F49D-4C26-ADD1-C38D1BE747F5}" presName="horz1" presStyleCnt="0"/>
      <dgm:spPr/>
    </dgm:pt>
    <dgm:pt modelId="{C6D58E7C-E2A3-1642-B8C1-B3EA93AAC3CB}" type="pres">
      <dgm:prSet presAssocID="{C65513F5-F49D-4C26-ADD1-C38D1BE747F5}" presName="tx1" presStyleLbl="revTx" presStyleIdx="0" presStyleCnt="4"/>
      <dgm:spPr/>
    </dgm:pt>
    <dgm:pt modelId="{8F72EDA9-CB1B-5748-AE7A-590081E0397D}" type="pres">
      <dgm:prSet presAssocID="{C65513F5-F49D-4C26-ADD1-C38D1BE747F5}" presName="vert1" presStyleCnt="0"/>
      <dgm:spPr/>
    </dgm:pt>
    <dgm:pt modelId="{3D94B6F6-BE2E-F445-A026-A8218138B4A2}" type="pres">
      <dgm:prSet presAssocID="{4C8A1AFA-3931-45D1-BE0C-3B50C55F5E93}" presName="thickLine" presStyleLbl="alignNode1" presStyleIdx="1" presStyleCnt="4"/>
      <dgm:spPr/>
    </dgm:pt>
    <dgm:pt modelId="{BE892404-97B6-2F47-A7F7-E8D8B58ECFF7}" type="pres">
      <dgm:prSet presAssocID="{4C8A1AFA-3931-45D1-BE0C-3B50C55F5E93}" presName="horz1" presStyleCnt="0"/>
      <dgm:spPr/>
    </dgm:pt>
    <dgm:pt modelId="{A0C50B68-F334-EF4F-A7A5-720DA096C921}" type="pres">
      <dgm:prSet presAssocID="{4C8A1AFA-3931-45D1-BE0C-3B50C55F5E93}" presName="tx1" presStyleLbl="revTx" presStyleIdx="1" presStyleCnt="4"/>
      <dgm:spPr/>
    </dgm:pt>
    <dgm:pt modelId="{470CD920-6800-044E-AA33-13365132CAAB}" type="pres">
      <dgm:prSet presAssocID="{4C8A1AFA-3931-45D1-BE0C-3B50C55F5E93}" presName="vert1" presStyleCnt="0"/>
      <dgm:spPr/>
    </dgm:pt>
    <dgm:pt modelId="{4E9E79F5-5B29-9A44-9DCF-D388EEE84C0F}" type="pres">
      <dgm:prSet presAssocID="{9BC0137B-85BC-4FB9-BF6A-B2369196C8EF}" presName="thickLine" presStyleLbl="alignNode1" presStyleIdx="2" presStyleCnt="4"/>
      <dgm:spPr/>
    </dgm:pt>
    <dgm:pt modelId="{BE1D1B67-6C47-434E-870B-3248E36DDCD1}" type="pres">
      <dgm:prSet presAssocID="{9BC0137B-85BC-4FB9-BF6A-B2369196C8EF}" presName="horz1" presStyleCnt="0"/>
      <dgm:spPr/>
    </dgm:pt>
    <dgm:pt modelId="{7E01150A-43E7-0648-88BA-4D332FD5308E}" type="pres">
      <dgm:prSet presAssocID="{9BC0137B-85BC-4FB9-BF6A-B2369196C8EF}" presName="tx1" presStyleLbl="revTx" presStyleIdx="2" presStyleCnt="4"/>
      <dgm:spPr/>
    </dgm:pt>
    <dgm:pt modelId="{248248AE-79CB-FE4A-9018-FD29B0361E9A}" type="pres">
      <dgm:prSet presAssocID="{9BC0137B-85BC-4FB9-BF6A-B2369196C8EF}" presName="vert1" presStyleCnt="0"/>
      <dgm:spPr/>
    </dgm:pt>
    <dgm:pt modelId="{619ED854-1D28-E448-BA5F-4E893AD5F355}" type="pres">
      <dgm:prSet presAssocID="{2503C798-F021-41F0-88CD-43A5087C818D}" presName="thickLine" presStyleLbl="alignNode1" presStyleIdx="3" presStyleCnt="4"/>
      <dgm:spPr/>
    </dgm:pt>
    <dgm:pt modelId="{33CDCF30-624E-8145-A5C3-69FFFADDA63B}" type="pres">
      <dgm:prSet presAssocID="{2503C798-F021-41F0-88CD-43A5087C818D}" presName="horz1" presStyleCnt="0"/>
      <dgm:spPr/>
    </dgm:pt>
    <dgm:pt modelId="{A2A3200A-E44E-A948-80EC-4B19BD45CE26}" type="pres">
      <dgm:prSet presAssocID="{2503C798-F021-41F0-88CD-43A5087C818D}" presName="tx1" presStyleLbl="revTx" presStyleIdx="3" presStyleCnt="4"/>
      <dgm:spPr/>
    </dgm:pt>
    <dgm:pt modelId="{B6CECDEE-0763-0E44-BC38-C4B2543DEC46}" type="pres">
      <dgm:prSet presAssocID="{2503C798-F021-41F0-88CD-43A5087C818D}" presName="vert1" presStyleCnt="0"/>
      <dgm:spPr/>
    </dgm:pt>
  </dgm:ptLst>
  <dgm:cxnLst>
    <dgm:cxn modelId="{6F537923-5E5B-AF4B-BF50-5F50DF5EA472}" type="presOf" srcId="{2503C798-F021-41F0-88CD-43A5087C818D}" destId="{A2A3200A-E44E-A948-80EC-4B19BD45CE26}" srcOrd="0" destOrd="0" presId="urn:microsoft.com/office/officeart/2008/layout/LinedList"/>
    <dgm:cxn modelId="{EB4CF839-70CF-4E5C-95D1-1BD8AC1F5B7B}" srcId="{B4DD28CB-D287-4061-9A9A-4E8E3924CD20}" destId="{2503C798-F021-41F0-88CD-43A5087C818D}" srcOrd="3" destOrd="0" parTransId="{B3DEE8ED-92FA-41CC-981B-DFE21E292C36}" sibTransId="{567521B9-604D-47EF-B8CA-7B1800356570}"/>
    <dgm:cxn modelId="{612C825C-2CA0-4E02-B5DA-99F372CF2FA0}" srcId="{B4DD28CB-D287-4061-9A9A-4E8E3924CD20}" destId="{C65513F5-F49D-4C26-ADD1-C38D1BE747F5}" srcOrd="0" destOrd="0" parTransId="{31516BFD-1F82-45ED-99EC-5DE1E31E7CD3}" sibTransId="{036AA9FD-AAA9-4D33-A819-CDD3913EAAC7}"/>
    <dgm:cxn modelId="{3AE9EC87-DB4E-4059-BE6D-61934CC46C39}" srcId="{B4DD28CB-D287-4061-9A9A-4E8E3924CD20}" destId="{4C8A1AFA-3931-45D1-BE0C-3B50C55F5E93}" srcOrd="1" destOrd="0" parTransId="{AE23C338-DD08-48BC-9864-8A7D26BFAEDA}" sibTransId="{42EB596B-D3AC-4C83-BE47-BF5026BDC555}"/>
    <dgm:cxn modelId="{DEE627A2-E8EB-8341-97AF-DF4F5594B1C9}" type="presOf" srcId="{C65513F5-F49D-4C26-ADD1-C38D1BE747F5}" destId="{C6D58E7C-E2A3-1642-B8C1-B3EA93AAC3CB}" srcOrd="0" destOrd="0" presId="urn:microsoft.com/office/officeart/2008/layout/LinedList"/>
    <dgm:cxn modelId="{5E7F97BA-AD88-0341-930A-CD4315ADBCD1}" type="presOf" srcId="{B4DD28CB-D287-4061-9A9A-4E8E3924CD20}" destId="{95E06B1E-7610-6D44-ADB1-B0560AF96B22}" srcOrd="0" destOrd="0" presId="urn:microsoft.com/office/officeart/2008/layout/LinedList"/>
    <dgm:cxn modelId="{AA95BCBF-32B7-463A-BEDD-2197681E5D79}" srcId="{B4DD28CB-D287-4061-9A9A-4E8E3924CD20}" destId="{9BC0137B-85BC-4FB9-BF6A-B2369196C8EF}" srcOrd="2" destOrd="0" parTransId="{78F25925-E25F-4D94-B89D-9592629A5D30}" sibTransId="{93ECB496-7C21-4B5A-AB97-7922FB20011C}"/>
    <dgm:cxn modelId="{FF002FCD-5327-3F4F-9398-B8A596FFEAC0}" type="presOf" srcId="{9BC0137B-85BC-4FB9-BF6A-B2369196C8EF}" destId="{7E01150A-43E7-0648-88BA-4D332FD5308E}" srcOrd="0" destOrd="0" presId="urn:microsoft.com/office/officeart/2008/layout/LinedList"/>
    <dgm:cxn modelId="{512640E9-365E-534B-A704-478A1EA6885E}" type="presOf" srcId="{4C8A1AFA-3931-45D1-BE0C-3B50C55F5E93}" destId="{A0C50B68-F334-EF4F-A7A5-720DA096C921}" srcOrd="0" destOrd="0" presId="urn:microsoft.com/office/officeart/2008/layout/LinedList"/>
    <dgm:cxn modelId="{E36270E1-A8B4-BB47-9B13-090290FACD93}" type="presParOf" srcId="{95E06B1E-7610-6D44-ADB1-B0560AF96B22}" destId="{954F70E4-9DC6-9447-B9FC-A9B3E02F93C7}" srcOrd="0" destOrd="0" presId="urn:microsoft.com/office/officeart/2008/layout/LinedList"/>
    <dgm:cxn modelId="{0E9C8C55-1BEF-C946-8495-CC1937C3C73A}" type="presParOf" srcId="{95E06B1E-7610-6D44-ADB1-B0560AF96B22}" destId="{A1F26E0E-F386-CD41-BBCD-DE8DE4B020A5}" srcOrd="1" destOrd="0" presId="urn:microsoft.com/office/officeart/2008/layout/LinedList"/>
    <dgm:cxn modelId="{154EC6DF-4589-574F-BE86-0D4480CA5411}" type="presParOf" srcId="{A1F26E0E-F386-CD41-BBCD-DE8DE4B020A5}" destId="{C6D58E7C-E2A3-1642-B8C1-B3EA93AAC3CB}" srcOrd="0" destOrd="0" presId="urn:microsoft.com/office/officeart/2008/layout/LinedList"/>
    <dgm:cxn modelId="{ADA9CEBD-72AB-C044-A899-1E199A98CD91}" type="presParOf" srcId="{A1F26E0E-F386-CD41-BBCD-DE8DE4B020A5}" destId="{8F72EDA9-CB1B-5748-AE7A-590081E0397D}" srcOrd="1" destOrd="0" presId="urn:microsoft.com/office/officeart/2008/layout/LinedList"/>
    <dgm:cxn modelId="{BDDE48C0-D3A6-984C-86D4-455BF90FB146}" type="presParOf" srcId="{95E06B1E-7610-6D44-ADB1-B0560AF96B22}" destId="{3D94B6F6-BE2E-F445-A026-A8218138B4A2}" srcOrd="2" destOrd="0" presId="urn:microsoft.com/office/officeart/2008/layout/LinedList"/>
    <dgm:cxn modelId="{6438AF4D-A3CE-AA41-B3E7-B6B5E0E8A015}" type="presParOf" srcId="{95E06B1E-7610-6D44-ADB1-B0560AF96B22}" destId="{BE892404-97B6-2F47-A7F7-E8D8B58ECFF7}" srcOrd="3" destOrd="0" presId="urn:microsoft.com/office/officeart/2008/layout/LinedList"/>
    <dgm:cxn modelId="{7D245AD0-B5C1-DA41-9069-BFE31D4AB21F}" type="presParOf" srcId="{BE892404-97B6-2F47-A7F7-E8D8B58ECFF7}" destId="{A0C50B68-F334-EF4F-A7A5-720DA096C921}" srcOrd="0" destOrd="0" presId="urn:microsoft.com/office/officeart/2008/layout/LinedList"/>
    <dgm:cxn modelId="{78B8F596-885A-A840-B1F1-19603DE5AD14}" type="presParOf" srcId="{BE892404-97B6-2F47-A7F7-E8D8B58ECFF7}" destId="{470CD920-6800-044E-AA33-13365132CAAB}" srcOrd="1" destOrd="0" presId="urn:microsoft.com/office/officeart/2008/layout/LinedList"/>
    <dgm:cxn modelId="{A736FF7E-C1AC-314D-82B3-A6623F9BF6E0}" type="presParOf" srcId="{95E06B1E-7610-6D44-ADB1-B0560AF96B22}" destId="{4E9E79F5-5B29-9A44-9DCF-D388EEE84C0F}" srcOrd="4" destOrd="0" presId="urn:microsoft.com/office/officeart/2008/layout/LinedList"/>
    <dgm:cxn modelId="{03F49345-397D-D044-B1A8-16EE42EA812E}" type="presParOf" srcId="{95E06B1E-7610-6D44-ADB1-B0560AF96B22}" destId="{BE1D1B67-6C47-434E-870B-3248E36DDCD1}" srcOrd="5" destOrd="0" presId="urn:microsoft.com/office/officeart/2008/layout/LinedList"/>
    <dgm:cxn modelId="{147B001E-DCC4-9E4F-AEA4-989005ACA45C}" type="presParOf" srcId="{BE1D1B67-6C47-434E-870B-3248E36DDCD1}" destId="{7E01150A-43E7-0648-88BA-4D332FD5308E}" srcOrd="0" destOrd="0" presId="urn:microsoft.com/office/officeart/2008/layout/LinedList"/>
    <dgm:cxn modelId="{349F74BB-0961-7940-A4C8-62FCB9BDB2A9}" type="presParOf" srcId="{BE1D1B67-6C47-434E-870B-3248E36DDCD1}" destId="{248248AE-79CB-FE4A-9018-FD29B0361E9A}" srcOrd="1" destOrd="0" presId="urn:microsoft.com/office/officeart/2008/layout/LinedList"/>
    <dgm:cxn modelId="{B2F7DE5B-77EB-3440-BD0B-BD6BF618298E}" type="presParOf" srcId="{95E06B1E-7610-6D44-ADB1-B0560AF96B22}" destId="{619ED854-1D28-E448-BA5F-4E893AD5F355}" srcOrd="6" destOrd="0" presId="urn:microsoft.com/office/officeart/2008/layout/LinedList"/>
    <dgm:cxn modelId="{6F3C13DF-C654-1847-A732-24880CE659B9}" type="presParOf" srcId="{95E06B1E-7610-6D44-ADB1-B0560AF96B22}" destId="{33CDCF30-624E-8145-A5C3-69FFFADDA63B}" srcOrd="7" destOrd="0" presId="urn:microsoft.com/office/officeart/2008/layout/LinedList"/>
    <dgm:cxn modelId="{B728CACC-0305-6447-995F-3A263FE5F9C4}" type="presParOf" srcId="{33CDCF30-624E-8145-A5C3-69FFFADDA63B}" destId="{A2A3200A-E44E-A948-80EC-4B19BD45CE26}" srcOrd="0" destOrd="0" presId="urn:microsoft.com/office/officeart/2008/layout/LinedList"/>
    <dgm:cxn modelId="{DA8A4700-DDCE-5C43-8157-2646C3709CB7}" type="presParOf" srcId="{33CDCF30-624E-8145-A5C3-69FFFADDA63B}" destId="{B6CECDEE-0763-0E44-BC38-C4B2543DEC46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8FEA0FB-F6F7-49F4-A0B4-4A216C937402}" type="doc">
      <dgm:prSet loTypeId="urn:microsoft.com/office/officeart/2011/layout/HexagonRadial" loCatId="cycle" qsTypeId="urn:microsoft.com/office/officeart/2005/8/quickstyle/simple5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C346EEB7-FBE5-4BE1-BE1B-B546FA5500A3}">
      <dgm:prSet phldrT="[Text]"/>
      <dgm:spPr/>
      <dgm:t>
        <a:bodyPr/>
        <a:lstStyle/>
        <a:p>
          <a:r>
            <a:rPr lang="en-US">
              <a:latin typeface="Arial" panose="020B0604020202020204" pitchFamily="34" charset="0"/>
              <a:cs typeface="Arial" panose="020B0604020202020204" pitchFamily="34" charset="0"/>
            </a:rPr>
            <a:t>Mainstreaming in plans and budgets</a:t>
          </a:r>
        </a:p>
      </dgm:t>
    </dgm:pt>
    <dgm:pt modelId="{79565FB1-9C1B-445F-A14A-F6916BB12628}" type="parTrans" cxnId="{BF5D8961-8CFD-42C3-AF63-E4D2AECC8597}">
      <dgm:prSet/>
      <dgm:spPr/>
      <dgm:t>
        <a:bodyPr/>
        <a:lstStyle/>
        <a:p>
          <a:endParaRPr lang="en-US"/>
        </a:p>
      </dgm:t>
    </dgm:pt>
    <dgm:pt modelId="{80A671C2-2E0B-4C20-85BC-E8224FA53075}" type="sibTrans" cxnId="{BF5D8961-8CFD-42C3-AF63-E4D2AECC8597}">
      <dgm:prSet/>
      <dgm:spPr/>
      <dgm:t>
        <a:bodyPr/>
        <a:lstStyle/>
        <a:p>
          <a:endParaRPr lang="en-US"/>
        </a:p>
      </dgm:t>
    </dgm:pt>
    <dgm:pt modelId="{BF20CBB5-1786-4224-9792-7AD5CCC73AA0}">
      <dgm:prSet phldrT="[Text]"/>
      <dgm:spPr/>
      <dgm:t>
        <a:bodyPr/>
        <a:lstStyle/>
        <a:p>
          <a:r>
            <a:rPr lang="en-US">
              <a:latin typeface="Arial" panose="020B0604020202020204" pitchFamily="34" charset="0"/>
              <a:cs typeface="Arial" panose="020B0604020202020204" pitchFamily="34" charset="0"/>
            </a:rPr>
            <a:t>Quantifying the cost of adaptation options</a:t>
          </a:r>
        </a:p>
      </dgm:t>
    </dgm:pt>
    <dgm:pt modelId="{F7755C95-AF43-4D35-BF40-8D517E827765}" type="parTrans" cxnId="{97DF32BA-1564-4222-B87E-989E2451EFC6}">
      <dgm:prSet/>
      <dgm:spPr/>
      <dgm:t>
        <a:bodyPr/>
        <a:lstStyle/>
        <a:p>
          <a:endParaRPr lang="en-US"/>
        </a:p>
      </dgm:t>
    </dgm:pt>
    <dgm:pt modelId="{B9575B7F-76DD-4DFE-9636-A424D7E383EA}" type="sibTrans" cxnId="{97DF32BA-1564-4222-B87E-989E2451EFC6}">
      <dgm:prSet/>
      <dgm:spPr/>
      <dgm:t>
        <a:bodyPr/>
        <a:lstStyle/>
        <a:p>
          <a:endParaRPr lang="en-US"/>
        </a:p>
      </dgm:t>
    </dgm:pt>
    <dgm:pt modelId="{686663D3-D5DE-4A4B-9436-D1DF28B75CEB}">
      <dgm:prSet phldrT="[Text]"/>
      <dgm:spPr/>
      <dgm:t>
        <a:bodyPr/>
        <a:lstStyle/>
        <a:p>
          <a:r>
            <a:rPr lang="en-US">
              <a:latin typeface="Arial" panose="020B0604020202020204" pitchFamily="34" charset="0"/>
              <a:cs typeface="Arial" panose="020B0604020202020204" pitchFamily="34" charset="0"/>
            </a:rPr>
            <a:t>Strengthening adaptation governance</a:t>
          </a:r>
        </a:p>
      </dgm:t>
    </dgm:pt>
    <dgm:pt modelId="{CF99448B-1FA3-466F-AA16-30FEBB21E458}" type="parTrans" cxnId="{7EEF2BE6-86AF-4B90-9D6E-2ECAE2C0601D}">
      <dgm:prSet/>
      <dgm:spPr/>
      <dgm:t>
        <a:bodyPr/>
        <a:lstStyle/>
        <a:p>
          <a:endParaRPr lang="en-US"/>
        </a:p>
      </dgm:t>
    </dgm:pt>
    <dgm:pt modelId="{E7EA6C8A-DC4E-4A1A-A0F5-0BF277EB9074}" type="sibTrans" cxnId="{7EEF2BE6-86AF-4B90-9D6E-2ECAE2C0601D}">
      <dgm:prSet/>
      <dgm:spPr/>
      <dgm:t>
        <a:bodyPr/>
        <a:lstStyle/>
        <a:p>
          <a:endParaRPr lang="en-US"/>
        </a:p>
      </dgm:t>
    </dgm:pt>
    <dgm:pt modelId="{BDB2F4CA-70AD-46D3-BC6A-E10ED43728C8}">
      <dgm:prSet phldrT="[Text]"/>
      <dgm:spPr/>
      <dgm:t>
        <a:bodyPr/>
        <a:lstStyle/>
        <a:p>
          <a:r>
            <a:rPr lang="en-US">
              <a:latin typeface="Arial" panose="020B0604020202020204" pitchFamily="34" charset="0"/>
              <a:cs typeface="Arial" panose="020B0604020202020204" pitchFamily="34" charset="0"/>
            </a:rPr>
            <a:t>Nature based solutions </a:t>
          </a:r>
        </a:p>
      </dgm:t>
    </dgm:pt>
    <dgm:pt modelId="{7D1616AA-527A-434F-A8D0-5D9EA706BB69}" type="parTrans" cxnId="{F3F282CF-F1A6-4040-A2EC-178313BAA89F}">
      <dgm:prSet/>
      <dgm:spPr/>
      <dgm:t>
        <a:bodyPr/>
        <a:lstStyle/>
        <a:p>
          <a:endParaRPr lang="en-US"/>
        </a:p>
      </dgm:t>
    </dgm:pt>
    <dgm:pt modelId="{B475D9C9-398B-49A7-A183-A2B4E6430F43}" type="sibTrans" cxnId="{F3F282CF-F1A6-4040-A2EC-178313BAA89F}">
      <dgm:prSet/>
      <dgm:spPr/>
      <dgm:t>
        <a:bodyPr/>
        <a:lstStyle/>
        <a:p>
          <a:endParaRPr lang="en-US"/>
        </a:p>
      </dgm:t>
    </dgm:pt>
    <dgm:pt modelId="{B80BB3AD-4B54-4B09-981E-E6112C563C99}">
      <dgm:prSet phldrT="[Text]"/>
      <dgm:spPr/>
      <dgm:t>
        <a:bodyPr/>
        <a:lstStyle/>
        <a:p>
          <a:r>
            <a:rPr lang="en-US">
              <a:latin typeface="Arial" panose="020B0604020202020204" pitchFamily="34" charset="0"/>
              <a:cs typeface="Arial" panose="020B0604020202020204" pitchFamily="34" charset="0"/>
            </a:rPr>
            <a:t>Adaptation pipelines and projects</a:t>
          </a:r>
        </a:p>
      </dgm:t>
    </dgm:pt>
    <dgm:pt modelId="{576DBEEF-1FA9-4583-A253-64908A2CB2A4}" type="parTrans" cxnId="{F9B5E860-287E-4558-A655-0B97E2718AA4}">
      <dgm:prSet/>
      <dgm:spPr/>
      <dgm:t>
        <a:bodyPr/>
        <a:lstStyle/>
        <a:p>
          <a:endParaRPr lang="en-US"/>
        </a:p>
      </dgm:t>
    </dgm:pt>
    <dgm:pt modelId="{B904B2ED-F1F1-4BC5-99E5-5132996EFDB1}" type="sibTrans" cxnId="{F9B5E860-287E-4558-A655-0B97E2718AA4}">
      <dgm:prSet/>
      <dgm:spPr/>
      <dgm:t>
        <a:bodyPr/>
        <a:lstStyle/>
        <a:p>
          <a:endParaRPr lang="en-US"/>
        </a:p>
      </dgm:t>
    </dgm:pt>
    <dgm:pt modelId="{3A68BB59-6C62-46B0-8C9F-BEACF03C4FBE}">
      <dgm:prSet phldrT="[Text]"/>
      <dgm:spPr/>
      <dgm:t>
        <a:bodyPr/>
        <a:lstStyle/>
        <a:p>
          <a:r>
            <a:rPr lang="en-US">
              <a:latin typeface="Arial" panose="020B0604020202020204" pitchFamily="34" charset="0"/>
              <a:cs typeface="Arial" panose="020B0604020202020204" pitchFamily="34" charset="0"/>
            </a:rPr>
            <a:t>Financing strategies, investment plans</a:t>
          </a:r>
        </a:p>
      </dgm:t>
    </dgm:pt>
    <dgm:pt modelId="{20B4523B-C0BA-4B44-A2CC-C2312AB56356}" type="parTrans" cxnId="{6F985D2C-107C-4B87-818E-E8E31256A69E}">
      <dgm:prSet/>
      <dgm:spPr/>
      <dgm:t>
        <a:bodyPr/>
        <a:lstStyle/>
        <a:p>
          <a:endParaRPr lang="en-US"/>
        </a:p>
      </dgm:t>
    </dgm:pt>
    <dgm:pt modelId="{E01D68F8-BE42-414D-9889-A5F42FB2EE99}" type="sibTrans" cxnId="{6F985D2C-107C-4B87-818E-E8E31256A69E}">
      <dgm:prSet/>
      <dgm:spPr/>
      <dgm:t>
        <a:bodyPr/>
        <a:lstStyle/>
        <a:p>
          <a:endParaRPr lang="en-US"/>
        </a:p>
      </dgm:t>
    </dgm:pt>
    <dgm:pt modelId="{71EA0267-ED1B-4E92-993F-765E0524804B}">
      <dgm:prSet phldrT="[Text]"/>
      <dgm:spPr/>
      <dgm:t>
        <a:bodyPr/>
        <a:lstStyle/>
        <a:p>
          <a:r>
            <a:rPr lang="en-US">
              <a:latin typeface="Arial" panose="020B0604020202020204" pitchFamily="34" charset="0"/>
              <a:cs typeface="Arial" panose="020B0604020202020204" pitchFamily="34" charset="0"/>
            </a:rPr>
            <a:t>Enhancing the evidence, metrics and capacity</a:t>
          </a:r>
        </a:p>
      </dgm:t>
    </dgm:pt>
    <dgm:pt modelId="{BF2E68AF-1CD8-4262-91E8-58752D273731}" type="sibTrans" cxnId="{C44CAB6E-4D93-421E-8BDF-62CF8EB937C8}">
      <dgm:prSet/>
      <dgm:spPr/>
      <dgm:t>
        <a:bodyPr/>
        <a:lstStyle/>
        <a:p>
          <a:endParaRPr lang="en-US"/>
        </a:p>
      </dgm:t>
    </dgm:pt>
    <dgm:pt modelId="{1D22DA9B-B167-4A7D-8D0A-F8B512850CBD}" type="parTrans" cxnId="{C44CAB6E-4D93-421E-8BDF-62CF8EB937C8}">
      <dgm:prSet/>
      <dgm:spPr/>
      <dgm:t>
        <a:bodyPr/>
        <a:lstStyle/>
        <a:p>
          <a:endParaRPr lang="en-US"/>
        </a:p>
      </dgm:t>
    </dgm:pt>
    <dgm:pt modelId="{11CBE1EA-BBE0-49BF-9ECB-EBEE12256A02}">
      <dgm:prSet phldrT="[Text]"/>
      <dgm:spPr/>
      <dgm:t>
        <a:bodyPr/>
        <a:lstStyle/>
        <a:p>
          <a:endParaRPr lang="en-US"/>
        </a:p>
      </dgm:t>
    </dgm:pt>
    <dgm:pt modelId="{3724076C-A33F-4F2C-AD42-B7DAB31C3D9B}" type="sibTrans" cxnId="{21414D39-1D4B-4E6D-B600-27D7C7DC8C4C}">
      <dgm:prSet/>
      <dgm:spPr/>
      <dgm:t>
        <a:bodyPr/>
        <a:lstStyle/>
        <a:p>
          <a:endParaRPr lang="en-US"/>
        </a:p>
      </dgm:t>
    </dgm:pt>
    <dgm:pt modelId="{3AA5F96B-676A-4F96-B286-836FAE942AD1}" type="parTrans" cxnId="{21414D39-1D4B-4E6D-B600-27D7C7DC8C4C}">
      <dgm:prSet/>
      <dgm:spPr/>
      <dgm:t>
        <a:bodyPr/>
        <a:lstStyle/>
        <a:p>
          <a:endParaRPr lang="en-US"/>
        </a:p>
      </dgm:t>
    </dgm:pt>
    <dgm:pt modelId="{8223DD45-3414-AD4A-AF13-BADA0624BB2D}" type="pres">
      <dgm:prSet presAssocID="{08FEA0FB-F6F7-49F4-A0B4-4A216C937402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325F1B9D-E504-DA4A-A9D9-87E6AA6B459F}" type="pres">
      <dgm:prSet presAssocID="{C346EEB7-FBE5-4BE1-BE1B-B546FA5500A3}" presName="Parent" presStyleLbl="node0" presStyleIdx="0" presStyleCnt="1">
        <dgm:presLayoutVars>
          <dgm:chMax val="6"/>
          <dgm:chPref val="6"/>
        </dgm:presLayoutVars>
      </dgm:prSet>
      <dgm:spPr/>
    </dgm:pt>
    <dgm:pt modelId="{B6053455-D29A-A54C-8AE6-47327C246D9C}" type="pres">
      <dgm:prSet presAssocID="{BF20CBB5-1786-4224-9792-7AD5CCC73AA0}" presName="Accent1" presStyleCnt="0"/>
      <dgm:spPr/>
    </dgm:pt>
    <dgm:pt modelId="{5C216EED-B347-2142-A494-D48A95809A2D}" type="pres">
      <dgm:prSet presAssocID="{BF20CBB5-1786-4224-9792-7AD5CCC73AA0}" presName="Accent" presStyleLbl="bgShp" presStyleIdx="0" presStyleCnt="6"/>
      <dgm:spPr/>
    </dgm:pt>
    <dgm:pt modelId="{95674336-2E3D-DB40-BCC8-EAC62CCCDA1C}" type="pres">
      <dgm:prSet presAssocID="{BF20CBB5-1786-4224-9792-7AD5CCC73AA0}" presName="Child1" presStyleLbl="node1" presStyleIdx="0" presStyleCnt="6">
        <dgm:presLayoutVars>
          <dgm:chMax val="0"/>
          <dgm:chPref val="0"/>
          <dgm:bulletEnabled val="1"/>
        </dgm:presLayoutVars>
      </dgm:prSet>
      <dgm:spPr/>
    </dgm:pt>
    <dgm:pt modelId="{53BA5005-9209-764C-AF23-8DA86F4D3F66}" type="pres">
      <dgm:prSet presAssocID="{686663D3-D5DE-4A4B-9436-D1DF28B75CEB}" presName="Accent2" presStyleCnt="0"/>
      <dgm:spPr/>
    </dgm:pt>
    <dgm:pt modelId="{7C63EC56-8AD8-1748-9E1B-2E03333823B2}" type="pres">
      <dgm:prSet presAssocID="{686663D3-D5DE-4A4B-9436-D1DF28B75CEB}" presName="Accent" presStyleLbl="bgShp" presStyleIdx="1" presStyleCnt="6"/>
      <dgm:spPr/>
    </dgm:pt>
    <dgm:pt modelId="{35A03239-37C3-764D-9D91-F241641B832F}" type="pres">
      <dgm:prSet presAssocID="{686663D3-D5DE-4A4B-9436-D1DF28B75CEB}" presName="Child2" presStyleLbl="node1" presStyleIdx="1" presStyleCnt="6">
        <dgm:presLayoutVars>
          <dgm:chMax val="0"/>
          <dgm:chPref val="0"/>
          <dgm:bulletEnabled val="1"/>
        </dgm:presLayoutVars>
      </dgm:prSet>
      <dgm:spPr/>
    </dgm:pt>
    <dgm:pt modelId="{91EBD597-3282-FB45-8059-19A6D188797F}" type="pres">
      <dgm:prSet presAssocID="{71EA0267-ED1B-4E92-993F-765E0524804B}" presName="Accent3" presStyleCnt="0"/>
      <dgm:spPr/>
    </dgm:pt>
    <dgm:pt modelId="{C466B4EC-5679-3044-A747-981CD5CBF12B}" type="pres">
      <dgm:prSet presAssocID="{71EA0267-ED1B-4E92-993F-765E0524804B}" presName="Accent" presStyleLbl="bgShp" presStyleIdx="2" presStyleCnt="6"/>
      <dgm:spPr/>
    </dgm:pt>
    <dgm:pt modelId="{471E323E-F2EB-5541-8E90-EBA843D56A7B}" type="pres">
      <dgm:prSet presAssocID="{71EA0267-ED1B-4E92-993F-765E0524804B}" presName="Child3" presStyleLbl="node1" presStyleIdx="2" presStyleCnt="6">
        <dgm:presLayoutVars>
          <dgm:chMax val="0"/>
          <dgm:chPref val="0"/>
          <dgm:bulletEnabled val="1"/>
        </dgm:presLayoutVars>
      </dgm:prSet>
      <dgm:spPr/>
    </dgm:pt>
    <dgm:pt modelId="{9157E4BD-CFD6-7E4F-9DCF-A9DDC539DC98}" type="pres">
      <dgm:prSet presAssocID="{BDB2F4CA-70AD-46D3-BC6A-E10ED43728C8}" presName="Accent4" presStyleCnt="0"/>
      <dgm:spPr/>
    </dgm:pt>
    <dgm:pt modelId="{DF87F3C8-A077-5D47-84F8-F355D2B04AAC}" type="pres">
      <dgm:prSet presAssocID="{BDB2F4CA-70AD-46D3-BC6A-E10ED43728C8}" presName="Accent" presStyleLbl="bgShp" presStyleIdx="3" presStyleCnt="6"/>
      <dgm:spPr/>
    </dgm:pt>
    <dgm:pt modelId="{C1275B7B-CC1B-634D-94BA-07686E6D28D3}" type="pres">
      <dgm:prSet presAssocID="{BDB2F4CA-70AD-46D3-BC6A-E10ED43728C8}" presName="Child4" presStyleLbl="node1" presStyleIdx="3" presStyleCnt="6">
        <dgm:presLayoutVars>
          <dgm:chMax val="0"/>
          <dgm:chPref val="0"/>
          <dgm:bulletEnabled val="1"/>
        </dgm:presLayoutVars>
      </dgm:prSet>
      <dgm:spPr/>
    </dgm:pt>
    <dgm:pt modelId="{94539385-3E4E-704B-8A8C-EDFFE9BB963F}" type="pres">
      <dgm:prSet presAssocID="{B80BB3AD-4B54-4B09-981E-E6112C563C99}" presName="Accent5" presStyleCnt="0"/>
      <dgm:spPr/>
    </dgm:pt>
    <dgm:pt modelId="{26BF7205-44B4-CD45-B912-81E9DFBA4339}" type="pres">
      <dgm:prSet presAssocID="{B80BB3AD-4B54-4B09-981E-E6112C563C99}" presName="Accent" presStyleLbl="bgShp" presStyleIdx="4" presStyleCnt="6"/>
      <dgm:spPr/>
    </dgm:pt>
    <dgm:pt modelId="{EA6D55C2-71DC-494C-A7F5-507ABCAED78C}" type="pres">
      <dgm:prSet presAssocID="{B80BB3AD-4B54-4B09-981E-E6112C563C99}" presName="Child5" presStyleLbl="node1" presStyleIdx="4" presStyleCnt="6">
        <dgm:presLayoutVars>
          <dgm:chMax val="0"/>
          <dgm:chPref val="0"/>
          <dgm:bulletEnabled val="1"/>
        </dgm:presLayoutVars>
      </dgm:prSet>
      <dgm:spPr/>
    </dgm:pt>
    <dgm:pt modelId="{F1CE4589-0136-A14D-8750-443D4F7F82B6}" type="pres">
      <dgm:prSet presAssocID="{3A68BB59-6C62-46B0-8C9F-BEACF03C4FBE}" presName="Accent6" presStyleCnt="0"/>
      <dgm:spPr/>
    </dgm:pt>
    <dgm:pt modelId="{1E078292-E35B-F346-9F3B-C4FC7D07EBBF}" type="pres">
      <dgm:prSet presAssocID="{3A68BB59-6C62-46B0-8C9F-BEACF03C4FBE}" presName="Accent" presStyleLbl="bgShp" presStyleIdx="5" presStyleCnt="6"/>
      <dgm:spPr/>
    </dgm:pt>
    <dgm:pt modelId="{C1880B62-0649-6D44-90C2-B0BE7817D9A3}" type="pres">
      <dgm:prSet presAssocID="{3A68BB59-6C62-46B0-8C9F-BEACF03C4FBE}" presName="Child6" presStyleLbl="node1" presStyleIdx="5" presStyleCnt="6">
        <dgm:presLayoutVars>
          <dgm:chMax val="0"/>
          <dgm:chPref val="0"/>
          <dgm:bulletEnabled val="1"/>
        </dgm:presLayoutVars>
      </dgm:prSet>
      <dgm:spPr/>
    </dgm:pt>
  </dgm:ptLst>
  <dgm:cxnLst>
    <dgm:cxn modelId="{6F985D2C-107C-4B87-818E-E8E31256A69E}" srcId="{C346EEB7-FBE5-4BE1-BE1B-B546FA5500A3}" destId="{3A68BB59-6C62-46B0-8C9F-BEACF03C4FBE}" srcOrd="5" destOrd="0" parTransId="{20B4523B-C0BA-4B44-A2CC-C2312AB56356}" sibTransId="{E01D68F8-BE42-414D-9889-A5F42FB2EE99}"/>
    <dgm:cxn modelId="{21414D39-1D4B-4E6D-B600-27D7C7DC8C4C}" srcId="{08FEA0FB-F6F7-49F4-A0B4-4A216C937402}" destId="{11CBE1EA-BBE0-49BF-9ECB-EBEE12256A02}" srcOrd="1" destOrd="0" parTransId="{3AA5F96B-676A-4F96-B286-836FAE942AD1}" sibTransId="{3724076C-A33F-4F2C-AD42-B7DAB31C3D9B}"/>
    <dgm:cxn modelId="{F9B5E860-287E-4558-A655-0B97E2718AA4}" srcId="{C346EEB7-FBE5-4BE1-BE1B-B546FA5500A3}" destId="{B80BB3AD-4B54-4B09-981E-E6112C563C99}" srcOrd="4" destOrd="0" parTransId="{576DBEEF-1FA9-4583-A253-64908A2CB2A4}" sibTransId="{B904B2ED-F1F1-4BC5-99E5-5132996EFDB1}"/>
    <dgm:cxn modelId="{BF5D8961-8CFD-42C3-AF63-E4D2AECC8597}" srcId="{08FEA0FB-F6F7-49F4-A0B4-4A216C937402}" destId="{C346EEB7-FBE5-4BE1-BE1B-B546FA5500A3}" srcOrd="0" destOrd="0" parTransId="{79565FB1-9C1B-445F-A14A-F6916BB12628}" sibTransId="{80A671C2-2E0B-4C20-85BC-E8224FA53075}"/>
    <dgm:cxn modelId="{0CFE9C61-4FB9-2E40-8A23-835836D9A998}" type="presOf" srcId="{B80BB3AD-4B54-4B09-981E-E6112C563C99}" destId="{EA6D55C2-71DC-494C-A7F5-507ABCAED78C}" srcOrd="0" destOrd="0" presId="urn:microsoft.com/office/officeart/2011/layout/HexagonRadial"/>
    <dgm:cxn modelId="{965B7E48-235D-FC49-8510-E41A9ADB385F}" type="presOf" srcId="{71EA0267-ED1B-4E92-993F-765E0524804B}" destId="{471E323E-F2EB-5541-8E90-EBA843D56A7B}" srcOrd="0" destOrd="0" presId="urn:microsoft.com/office/officeart/2011/layout/HexagonRadial"/>
    <dgm:cxn modelId="{C44CAB6E-4D93-421E-8BDF-62CF8EB937C8}" srcId="{C346EEB7-FBE5-4BE1-BE1B-B546FA5500A3}" destId="{71EA0267-ED1B-4E92-993F-765E0524804B}" srcOrd="2" destOrd="0" parTransId="{1D22DA9B-B167-4A7D-8D0A-F8B512850CBD}" sibTransId="{BF2E68AF-1CD8-4262-91E8-58752D273731}"/>
    <dgm:cxn modelId="{6476535A-28D1-FB41-993D-BFFB4CE3543E}" type="presOf" srcId="{686663D3-D5DE-4A4B-9436-D1DF28B75CEB}" destId="{35A03239-37C3-764D-9D91-F241641B832F}" srcOrd="0" destOrd="0" presId="urn:microsoft.com/office/officeart/2011/layout/HexagonRadial"/>
    <dgm:cxn modelId="{4B82427B-79CC-6943-A462-68487FC384C7}" type="presOf" srcId="{3A68BB59-6C62-46B0-8C9F-BEACF03C4FBE}" destId="{C1880B62-0649-6D44-90C2-B0BE7817D9A3}" srcOrd="0" destOrd="0" presId="urn:microsoft.com/office/officeart/2011/layout/HexagonRadial"/>
    <dgm:cxn modelId="{8886F17C-B267-B04F-8576-5549966DA12A}" type="presOf" srcId="{C346EEB7-FBE5-4BE1-BE1B-B546FA5500A3}" destId="{325F1B9D-E504-DA4A-A9D9-87E6AA6B459F}" srcOrd="0" destOrd="0" presId="urn:microsoft.com/office/officeart/2011/layout/HexagonRadial"/>
    <dgm:cxn modelId="{F0A5F488-1E2F-034F-BA2D-B6299F1C3369}" type="presOf" srcId="{BF20CBB5-1786-4224-9792-7AD5CCC73AA0}" destId="{95674336-2E3D-DB40-BCC8-EAC62CCCDA1C}" srcOrd="0" destOrd="0" presId="urn:microsoft.com/office/officeart/2011/layout/HexagonRadial"/>
    <dgm:cxn modelId="{794563B8-B089-4D48-9CEE-453EBE72347F}" type="presOf" srcId="{08FEA0FB-F6F7-49F4-A0B4-4A216C937402}" destId="{8223DD45-3414-AD4A-AF13-BADA0624BB2D}" srcOrd="0" destOrd="0" presId="urn:microsoft.com/office/officeart/2011/layout/HexagonRadial"/>
    <dgm:cxn modelId="{97DF32BA-1564-4222-B87E-989E2451EFC6}" srcId="{C346EEB7-FBE5-4BE1-BE1B-B546FA5500A3}" destId="{BF20CBB5-1786-4224-9792-7AD5CCC73AA0}" srcOrd="0" destOrd="0" parTransId="{F7755C95-AF43-4D35-BF40-8D517E827765}" sibTransId="{B9575B7F-76DD-4DFE-9636-A424D7E383EA}"/>
    <dgm:cxn modelId="{E8A934BE-FCC3-7D42-A349-5EC54C84C241}" type="presOf" srcId="{BDB2F4CA-70AD-46D3-BC6A-E10ED43728C8}" destId="{C1275B7B-CC1B-634D-94BA-07686E6D28D3}" srcOrd="0" destOrd="0" presId="urn:microsoft.com/office/officeart/2011/layout/HexagonRadial"/>
    <dgm:cxn modelId="{F3F282CF-F1A6-4040-A2EC-178313BAA89F}" srcId="{C346EEB7-FBE5-4BE1-BE1B-B546FA5500A3}" destId="{BDB2F4CA-70AD-46D3-BC6A-E10ED43728C8}" srcOrd="3" destOrd="0" parTransId="{7D1616AA-527A-434F-A8D0-5D9EA706BB69}" sibTransId="{B475D9C9-398B-49A7-A183-A2B4E6430F43}"/>
    <dgm:cxn modelId="{7EEF2BE6-86AF-4B90-9D6E-2ECAE2C0601D}" srcId="{C346EEB7-FBE5-4BE1-BE1B-B546FA5500A3}" destId="{686663D3-D5DE-4A4B-9436-D1DF28B75CEB}" srcOrd="1" destOrd="0" parTransId="{CF99448B-1FA3-466F-AA16-30FEBB21E458}" sibTransId="{E7EA6C8A-DC4E-4A1A-A0F5-0BF277EB9074}"/>
    <dgm:cxn modelId="{584C09A9-EA07-F949-A0E3-C1578253B24F}" type="presParOf" srcId="{8223DD45-3414-AD4A-AF13-BADA0624BB2D}" destId="{325F1B9D-E504-DA4A-A9D9-87E6AA6B459F}" srcOrd="0" destOrd="0" presId="urn:microsoft.com/office/officeart/2011/layout/HexagonRadial"/>
    <dgm:cxn modelId="{38DFE5B6-6059-5F43-8308-04F5FD56A0E3}" type="presParOf" srcId="{8223DD45-3414-AD4A-AF13-BADA0624BB2D}" destId="{B6053455-D29A-A54C-8AE6-47327C246D9C}" srcOrd="1" destOrd="0" presId="urn:microsoft.com/office/officeart/2011/layout/HexagonRadial"/>
    <dgm:cxn modelId="{9E4C7567-D8E3-3540-A556-3FA95EE819D8}" type="presParOf" srcId="{B6053455-D29A-A54C-8AE6-47327C246D9C}" destId="{5C216EED-B347-2142-A494-D48A95809A2D}" srcOrd="0" destOrd="0" presId="urn:microsoft.com/office/officeart/2011/layout/HexagonRadial"/>
    <dgm:cxn modelId="{284F3709-A2C0-E446-B0D0-2BBE228589DE}" type="presParOf" srcId="{8223DD45-3414-AD4A-AF13-BADA0624BB2D}" destId="{95674336-2E3D-DB40-BCC8-EAC62CCCDA1C}" srcOrd="2" destOrd="0" presId="urn:microsoft.com/office/officeart/2011/layout/HexagonRadial"/>
    <dgm:cxn modelId="{8A073F92-41C0-7E4D-B008-7F8069345AD6}" type="presParOf" srcId="{8223DD45-3414-AD4A-AF13-BADA0624BB2D}" destId="{53BA5005-9209-764C-AF23-8DA86F4D3F66}" srcOrd="3" destOrd="0" presId="urn:microsoft.com/office/officeart/2011/layout/HexagonRadial"/>
    <dgm:cxn modelId="{7BA990E6-4784-064D-9C06-FCA1251AB0FB}" type="presParOf" srcId="{53BA5005-9209-764C-AF23-8DA86F4D3F66}" destId="{7C63EC56-8AD8-1748-9E1B-2E03333823B2}" srcOrd="0" destOrd="0" presId="urn:microsoft.com/office/officeart/2011/layout/HexagonRadial"/>
    <dgm:cxn modelId="{730645E9-4A0A-8040-BDA7-8C18C2E0A93F}" type="presParOf" srcId="{8223DD45-3414-AD4A-AF13-BADA0624BB2D}" destId="{35A03239-37C3-764D-9D91-F241641B832F}" srcOrd="4" destOrd="0" presId="urn:microsoft.com/office/officeart/2011/layout/HexagonRadial"/>
    <dgm:cxn modelId="{3F7DA73B-473A-2C41-AD5C-4EACAB22B140}" type="presParOf" srcId="{8223DD45-3414-AD4A-AF13-BADA0624BB2D}" destId="{91EBD597-3282-FB45-8059-19A6D188797F}" srcOrd="5" destOrd="0" presId="urn:microsoft.com/office/officeart/2011/layout/HexagonRadial"/>
    <dgm:cxn modelId="{5FDBE87E-936C-354D-9D87-5E2C5361D1B1}" type="presParOf" srcId="{91EBD597-3282-FB45-8059-19A6D188797F}" destId="{C466B4EC-5679-3044-A747-981CD5CBF12B}" srcOrd="0" destOrd="0" presId="urn:microsoft.com/office/officeart/2011/layout/HexagonRadial"/>
    <dgm:cxn modelId="{3CE62F46-ED0D-034E-8D69-A840EF3EF28E}" type="presParOf" srcId="{8223DD45-3414-AD4A-AF13-BADA0624BB2D}" destId="{471E323E-F2EB-5541-8E90-EBA843D56A7B}" srcOrd="6" destOrd="0" presId="urn:microsoft.com/office/officeart/2011/layout/HexagonRadial"/>
    <dgm:cxn modelId="{EC13EA1A-A966-EE40-BE26-10483F2FBE0E}" type="presParOf" srcId="{8223DD45-3414-AD4A-AF13-BADA0624BB2D}" destId="{9157E4BD-CFD6-7E4F-9DCF-A9DDC539DC98}" srcOrd="7" destOrd="0" presId="urn:microsoft.com/office/officeart/2011/layout/HexagonRadial"/>
    <dgm:cxn modelId="{FD34F9BD-490A-BA4B-81FD-0E0B9BEC5C18}" type="presParOf" srcId="{9157E4BD-CFD6-7E4F-9DCF-A9DDC539DC98}" destId="{DF87F3C8-A077-5D47-84F8-F355D2B04AAC}" srcOrd="0" destOrd="0" presId="urn:microsoft.com/office/officeart/2011/layout/HexagonRadial"/>
    <dgm:cxn modelId="{5D59A4D0-2848-AF43-B36E-E277162D78E2}" type="presParOf" srcId="{8223DD45-3414-AD4A-AF13-BADA0624BB2D}" destId="{C1275B7B-CC1B-634D-94BA-07686E6D28D3}" srcOrd="8" destOrd="0" presId="urn:microsoft.com/office/officeart/2011/layout/HexagonRadial"/>
    <dgm:cxn modelId="{2846126B-5A64-E147-A212-AFB122CAC2F7}" type="presParOf" srcId="{8223DD45-3414-AD4A-AF13-BADA0624BB2D}" destId="{94539385-3E4E-704B-8A8C-EDFFE9BB963F}" srcOrd="9" destOrd="0" presId="urn:microsoft.com/office/officeart/2011/layout/HexagonRadial"/>
    <dgm:cxn modelId="{8A2DAF8B-1033-0F4B-8C41-B91D1D80F4D3}" type="presParOf" srcId="{94539385-3E4E-704B-8A8C-EDFFE9BB963F}" destId="{26BF7205-44B4-CD45-B912-81E9DFBA4339}" srcOrd="0" destOrd="0" presId="urn:microsoft.com/office/officeart/2011/layout/HexagonRadial"/>
    <dgm:cxn modelId="{E998DFEC-4F18-BD42-8722-BF7CB80C27DC}" type="presParOf" srcId="{8223DD45-3414-AD4A-AF13-BADA0624BB2D}" destId="{EA6D55C2-71DC-494C-A7F5-507ABCAED78C}" srcOrd="10" destOrd="0" presId="urn:microsoft.com/office/officeart/2011/layout/HexagonRadial"/>
    <dgm:cxn modelId="{0FC9EE69-E8A2-B84B-AEB8-33AF6667FB43}" type="presParOf" srcId="{8223DD45-3414-AD4A-AF13-BADA0624BB2D}" destId="{F1CE4589-0136-A14D-8750-443D4F7F82B6}" srcOrd="11" destOrd="0" presId="urn:microsoft.com/office/officeart/2011/layout/HexagonRadial"/>
    <dgm:cxn modelId="{1573FF66-70FD-2840-BBEC-E30DEFEEBF8C}" type="presParOf" srcId="{F1CE4589-0136-A14D-8750-443D4F7F82B6}" destId="{1E078292-E35B-F346-9F3B-C4FC7D07EBBF}" srcOrd="0" destOrd="0" presId="urn:microsoft.com/office/officeart/2011/layout/HexagonRadial"/>
    <dgm:cxn modelId="{EE294A85-1E6F-2845-B8EE-4306FB8032F2}" type="presParOf" srcId="{8223DD45-3414-AD4A-AF13-BADA0624BB2D}" destId="{C1880B62-0649-6D44-90C2-B0BE7817D9A3}" srcOrd="12" destOrd="0" presId="urn:microsoft.com/office/officeart/2011/layout/HexagonRadial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8FEA0FB-F6F7-49F4-A0B4-4A216C937402}" type="doc">
      <dgm:prSet loTypeId="urn:microsoft.com/office/officeart/2011/layout/HexagonRadial" loCatId="cycle" qsTypeId="urn:microsoft.com/office/officeart/2005/8/quickstyle/simple5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C346EEB7-FBE5-4BE1-BE1B-B546FA5500A3}">
      <dgm:prSet phldrT="[Text]"/>
      <dgm:spPr>
        <a:solidFill>
          <a:schemeClr val="bg2">
            <a:lumMod val="90000"/>
          </a:schemeClr>
        </a:solidFill>
      </dgm:spPr>
      <dgm:t>
        <a:bodyPr/>
        <a:lstStyle/>
        <a:p>
          <a:r>
            <a:rPr lang="en-US">
              <a:latin typeface="Arial" panose="020B0604020202020204" pitchFamily="34" charset="0"/>
              <a:cs typeface="Arial" panose="020B0604020202020204" pitchFamily="34" charset="0"/>
            </a:rPr>
            <a:t>Mainstreaming in plans and budgets</a:t>
          </a:r>
        </a:p>
      </dgm:t>
    </dgm:pt>
    <dgm:pt modelId="{79565FB1-9C1B-445F-A14A-F6916BB12628}" type="parTrans" cxnId="{BF5D8961-8CFD-42C3-AF63-E4D2AECC8597}">
      <dgm:prSet/>
      <dgm:spPr/>
      <dgm:t>
        <a:bodyPr/>
        <a:lstStyle/>
        <a:p>
          <a:endParaRPr lang="en-US"/>
        </a:p>
      </dgm:t>
    </dgm:pt>
    <dgm:pt modelId="{80A671C2-2E0B-4C20-85BC-E8224FA53075}" type="sibTrans" cxnId="{BF5D8961-8CFD-42C3-AF63-E4D2AECC8597}">
      <dgm:prSet/>
      <dgm:spPr/>
      <dgm:t>
        <a:bodyPr/>
        <a:lstStyle/>
        <a:p>
          <a:endParaRPr lang="en-US"/>
        </a:p>
      </dgm:t>
    </dgm:pt>
    <dgm:pt modelId="{BF20CBB5-1786-4224-9792-7AD5CCC73AA0}">
      <dgm:prSet phldrT="[Text]"/>
      <dgm:spPr>
        <a:solidFill>
          <a:schemeClr val="bg2">
            <a:lumMod val="90000"/>
          </a:schemeClr>
        </a:solidFill>
      </dgm:spPr>
      <dgm:t>
        <a:bodyPr/>
        <a:lstStyle/>
        <a:p>
          <a:r>
            <a:rPr lang="en-US">
              <a:latin typeface="Arial" panose="020B0604020202020204" pitchFamily="34" charset="0"/>
              <a:cs typeface="Arial" panose="020B0604020202020204" pitchFamily="34" charset="0"/>
            </a:rPr>
            <a:t>Quantifying the cost of adaptation options</a:t>
          </a:r>
        </a:p>
      </dgm:t>
    </dgm:pt>
    <dgm:pt modelId="{F7755C95-AF43-4D35-BF40-8D517E827765}" type="parTrans" cxnId="{97DF32BA-1564-4222-B87E-989E2451EFC6}">
      <dgm:prSet/>
      <dgm:spPr/>
      <dgm:t>
        <a:bodyPr/>
        <a:lstStyle/>
        <a:p>
          <a:endParaRPr lang="en-US"/>
        </a:p>
      </dgm:t>
    </dgm:pt>
    <dgm:pt modelId="{B9575B7F-76DD-4DFE-9636-A424D7E383EA}" type="sibTrans" cxnId="{97DF32BA-1564-4222-B87E-989E2451EFC6}">
      <dgm:prSet/>
      <dgm:spPr/>
      <dgm:t>
        <a:bodyPr/>
        <a:lstStyle/>
        <a:p>
          <a:endParaRPr lang="en-US"/>
        </a:p>
      </dgm:t>
    </dgm:pt>
    <dgm:pt modelId="{686663D3-D5DE-4A4B-9436-D1DF28B75CEB}">
      <dgm:prSet phldrT="[Text]"/>
      <dgm:spPr>
        <a:solidFill>
          <a:schemeClr val="bg2">
            <a:lumMod val="90000"/>
          </a:schemeClr>
        </a:solidFill>
      </dgm:spPr>
      <dgm:t>
        <a:bodyPr/>
        <a:lstStyle/>
        <a:p>
          <a:r>
            <a:rPr lang="en-US">
              <a:latin typeface="Arial" panose="020B0604020202020204" pitchFamily="34" charset="0"/>
              <a:cs typeface="Arial" panose="020B0604020202020204" pitchFamily="34" charset="0"/>
            </a:rPr>
            <a:t>Strengthening adaptation governance</a:t>
          </a:r>
        </a:p>
      </dgm:t>
    </dgm:pt>
    <dgm:pt modelId="{CF99448B-1FA3-466F-AA16-30FEBB21E458}" type="parTrans" cxnId="{7EEF2BE6-86AF-4B90-9D6E-2ECAE2C0601D}">
      <dgm:prSet/>
      <dgm:spPr/>
      <dgm:t>
        <a:bodyPr/>
        <a:lstStyle/>
        <a:p>
          <a:endParaRPr lang="en-US"/>
        </a:p>
      </dgm:t>
    </dgm:pt>
    <dgm:pt modelId="{E7EA6C8A-DC4E-4A1A-A0F5-0BF277EB9074}" type="sibTrans" cxnId="{7EEF2BE6-86AF-4B90-9D6E-2ECAE2C0601D}">
      <dgm:prSet/>
      <dgm:spPr/>
      <dgm:t>
        <a:bodyPr/>
        <a:lstStyle/>
        <a:p>
          <a:endParaRPr lang="en-US"/>
        </a:p>
      </dgm:t>
    </dgm:pt>
    <dgm:pt modelId="{BDB2F4CA-70AD-46D3-BC6A-E10ED43728C8}">
      <dgm:prSet phldrT="[Text]"/>
      <dgm:spPr>
        <a:solidFill>
          <a:schemeClr val="bg2">
            <a:lumMod val="90000"/>
          </a:schemeClr>
        </a:solidFill>
      </dgm:spPr>
      <dgm:t>
        <a:bodyPr/>
        <a:lstStyle/>
        <a:p>
          <a:r>
            <a:rPr lang="en-US">
              <a:latin typeface="Arial" panose="020B0604020202020204" pitchFamily="34" charset="0"/>
              <a:cs typeface="Arial" panose="020B0604020202020204" pitchFamily="34" charset="0"/>
            </a:rPr>
            <a:t>Nature based solutions </a:t>
          </a:r>
        </a:p>
      </dgm:t>
    </dgm:pt>
    <dgm:pt modelId="{7D1616AA-527A-434F-A8D0-5D9EA706BB69}" type="parTrans" cxnId="{F3F282CF-F1A6-4040-A2EC-178313BAA89F}">
      <dgm:prSet/>
      <dgm:spPr/>
      <dgm:t>
        <a:bodyPr/>
        <a:lstStyle/>
        <a:p>
          <a:endParaRPr lang="en-US"/>
        </a:p>
      </dgm:t>
    </dgm:pt>
    <dgm:pt modelId="{B475D9C9-398B-49A7-A183-A2B4E6430F43}" type="sibTrans" cxnId="{F3F282CF-F1A6-4040-A2EC-178313BAA89F}">
      <dgm:prSet/>
      <dgm:spPr/>
      <dgm:t>
        <a:bodyPr/>
        <a:lstStyle/>
        <a:p>
          <a:endParaRPr lang="en-US"/>
        </a:p>
      </dgm:t>
    </dgm:pt>
    <dgm:pt modelId="{B80BB3AD-4B54-4B09-981E-E6112C563C99}">
      <dgm:prSet phldrT="[Text]"/>
      <dgm:spPr>
        <a:solidFill>
          <a:schemeClr val="bg2">
            <a:lumMod val="90000"/>
          </a:schemeClr>
        </a:solidFill>
      </dgm:spPr>
      <dgm:t>
        <a:bodyPr/>
        <a:lstStyle/>
        <a:p>
          <a:r>
            <a:rPr lang="en-US">
              <a:latin typeface="Arial" panose="020B0604020202020204" pitchFamily="34" charset="0"/>
              <a:cs typeface="Arial" panose="020B0604020202020204" pitchFamily="34" charset="0"/>
            </a:rPr>
            <a:t>Adaptation pipelines and projects</a:t>
          </a:r>
        </a:p>
      </dgm:t>
    </dgm:pt>
    <dgm:pt modelId="{576DBEEF-1FA9-4583-A253-64908A2CB2A4}" type="parTrans" cxnId="{F9B5E860-287E-4558-A655-0B97E2718AA4}">
      <dgm:prSet/>
      <dgm:spPr/>
      <dgm:t>
        <a:bodyPr/>
        <a:lstStyle/>
        <a:p>
          <a:endParaRPr lang="en-US"/>
        </a:p>
      </dgm:t>
    </dgm:pt>
    <dgm:pt modelId="{B904B2ED-F1F1-4BC5-99E5-5132996EFDB1}" type="sibTrans" cxnId="{F9B5E860-287E-4558-A655-0B97E2718AA4}">
      <dgm:prSet/>
      <dgm:spPr/>
      <dgm:t>
        <a:bodyPr/>
        <a:lstStyle/>
        <a:p>
          <a:endParaRPr lang="en-US"/>
        </a:p>
      </dgm:t>
    </dgm:pt>
    <dgm:pt modelId="{3A68BB59-6C62-46B0-8C9F-BEACF03C4FBE}">
      <dgm:prSet phldrT="[Text]"/>
      <dgm:spPr/>
      <dgm:t>
        <a:bodyPr/>
        <a:lstStyle/>
        <a:p>
          <a:r>
            <a:rPr lang="en-US">
              <a:latin typeface="Arial" panose="020B0604020202020204" pitchFamily="34" charset="0"/>
              <a:cs typeface="Arial" panose="020B0604020202020204" pitchFamily="34" charset="0"/>
            </a:rPr>
            <a:t>Financing strategies, investment plans</a:t>
          </a:r>
        </a:p>
      </dgm:t>
    </dgm:pt>
    <dgm:pt modelId="{20B4523B-C0BA-4B44-A2CC-C2312AB56356}" type="parTrans" cxnId="{6F985D2C-107C-4B87-818E-E8E31256A69E}">
      <dgm:prSet/>
      <dgm:spPr/>
      <dgm:t>
        <a:bodyPr/>
        <a:lstStyle/>
        <a:p>
          <a:endParaRPr lang="en-US"/>
        </a:p>
      </dgm:t>
    </dgm:pt>
    <dgm:pt modelId="{E01D68F8-BE42-414D-9889-A5F42FB2EE99}" type="sibTrans" cxnId="{6F985D2C-107C-4B87-818E-E8E31256A69E}">
      <dgm:prSet/>
      <dgm:spPr/>
      <dgm:t>
        <a:bodyPr/>
        <a:lstStyle/>
        <a:p>
          <a:endParaRPr lang="en-US"/>
        </a:p>
      </dgm:t>
    </dgm:pt>
    <dgm:pt modelId="{71EA0267-ED1B-4E92-993F-765E0524804B}">
      <dgm:prSet phldrT="[Text]"/>
      <dgm:spPr>
        <a:solidFill>
          <a:schemeClr val="bg2">
            <a:lumMod val="90000"/>
          </a:schemeClr>
        </a:solidFill>
      </dgm:spPr>
      <dgm:t>
        <a:bodyPr/>
        <a:lstStyle/>
        <a:p>
          <a:r>
            <a:rPr lang="en-US">
              <a:latin typeface="Arial" panose="020B0604020202020204" pitchFamily="34" charset="0"/>
              <a:cs typeface="Arial" panose="020B0604020202020204" pitchFamily="34" charset="0"/>
            </a:rPr>
            <a:t>Enhancing the evidence, metrics and capacity</a:t>
          </a:r>
        </a:p>
      </dgm:t>
    </dgm:pt>
    <dgm:pt modelId="{BF2E68AF-1CD8-4262-91E8-58752D273731}" type="sibTrans" cxnId="{C44CAB6E-4D93-421E-8BDF-62CF8EB937C8}">
      <dgm:prSet/>
      <dgm:spPr/>
      <dgm:t>
        <a:bodyPr/>
        <a:lstStyle/>
        <a:p>
          <a:endParaRPr lang="en-US"/>
        </a:p>
      </dgm:t>
    </dgm:pt>
    <dgm:pt modelId="{1D22DA9B-B167-4A7D-8D0A-F8B512850CBD}" type="parTrans" cxnId="{C44CAB6E-4D93-421E-8BDF-62CF8EB937C8}">
      <dgm:prSet/>
      <dgm:spPr/>
      <dgm:t>
        <a:bodyPr/>
        <a:lstStyle/>
        <a:p>
          <a:endParaRPr lang="en-US"/>
        </a:p>
      </dgm:t>
    </dgm:pt>
    <dgm:pt modelId="{11CBE1EA-BBE0-49BF-9ECB-EBEE12256A02}">
      <dgm:prSet phldrT="[Text]"/>
      <dgm:spPr/>
      <dgm:t>
        <a:bodyPr/>
        <a:lstStyle/>
        <a:p>
          <a:endParaRPr lang="en-US"/>
        </a:p>
      </dgm:t>
    </dgm:pt>
    <dgm:pt modelId="{3724076C-A33F-4F2C-AD42-B7DAB31C3D9B}" type="sibTrans" cxnId="{21414D39-1D4B-4E6D-B600-27D7C7DC8C4C}">
      <dgm:prSet/>
      <dgm:spPr/>
      <dgm:t>
        <a:bodyPr/>
        <a:lstStyle/>
        <a:p>
          <a:endParaRPr lang="en-US"/>
        </a:p>
      </dgm:t>
    </dgm:pt>
    <dgm:pt modelId="{3AA5F96B-676A-4F96-B286-836FAE942AD1}" type="parTrans" cxnId="{21414D39-1D4B-4E6D-B600-27D7C7DC8C4C}">
      <dgm:prSet/>
      <dgm:spPr/>
      <dgm:t>
        <a:bodyPr/>
        <a:lstStyle/>
        <a:p>
          <a:endParaRPr lang="en-US"/>
        </a:p>
      </dgm:t>
    </dgm:pt>
    <dgm:pt modelId="{8223DD45-3414-AD4A-AF13-BADA0624BB2D}" type="pres">
      <dgm:prSet presAssocID="{08FEA0FB-F6F7-49F4-A0B4-4A216C937402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325F1B9D-E504-DA4A-A9D9-87E6AA6B459F}" type="pres">
      <dgm:prSet presAssocID="{C346EEB7-FBE5-4BE1-BE1B-B546FA5500A3}" presName="Parent" presStyleLbl="node0" presStyleIdx="0" presStyleCnt="1">
        <dgm:presLayoutVars>
          <dgm:chMax val="6"/>
          <dgm:chPref val="6"/>
        </dgm:presLayoutVars>
      </dgm:prSet>
      <dgm:spPr/>
    </dgm:pt>
    <dgm:pt modelId="{B6053455-D29A-A54C-8AE6-47327C246D9C}" type="pres">
      <dgm:prSet presAssocID="{BF20CBB5-1786-4224-9792-7AD5CCC73AA0}" presName="Accent1" presStyleCnt="0"/>
      <dgm:spPr/>
    </dgm:pt>
    <dgm:pt modelId="{5C216EED-B347-2142-A494-D48A95809A2D}" type="pres">
      <dgm:prSet presAssocID="{BF20CBB5-1786-4224-9792-7AD5CCC73AA0}" presName="Accent" presStyleLbl="bgShp" presStyleIdx="0" presStyleCnt="6"/>
      <dgm:spPr/>
    </dgm:pt>
    <dgm:pt modelId="{95674336-2E3D-DB40-BCC8-EAC62CCCDA1C}" type="pres">
      <dgm:prSet presAssocID="{BF20CBB5-1786-4224-9792-7AD5CCC73AA0}" presName="Child1" presStyleLbl="node1" presStyleIdx="0" presStyleCnt="6">
        <dgm:presLayoutVars>
          <dgm:chMax val="0"/>
          <dgm:chPref val="0"/>
          <dgm:bulletEnabled val="1"/>
        </dgm:presLayoutVars>
      </dgm:prSet>
      <dgm:spPr/>
    </dgm:pt>
    <dgm:pt modelId="{53BA5005-9209-764C-AF23-8DA86F4D3F66}" type="pres">
      <dgm:prSet presAssocID="{686663D3-D5DE-4A4B-9436-D1DF28B75CEB}" presName="Accent2" presStyleCnt="0"/>
      <dgm:spPr/>
    </dgm:pt>
    <dgm:pt modelId="{7C63EC56-8AD8-1748-9E1B-2E03333823B2}" type="pres">
      <dgm:prSet presAssocID="{686663D3-D5DE-4A4B-9436-D1DF28B75CEB}" presName="Accent" presStyleLbl="bgShp" presStyleIdx="1" presStyleCnt="6"/>
      <dgm:spPr/>
    </dgm:pt>
    <dgm:pt modelId="{35A03239-37C3-764D-9D91-F241641B832F}" type="pres">
      <dgm:prSet presAssocID="{686663D3-D5DE-4A4B-9436-D1DF28B75CEB}" presName="Child2" presStyleLbl="node1" presStyleIdx="1" presStyleCnt="6">
        <dgm:presLayoutVars>
          <dgm:chMax val="0"/>
          <dgm:chPref val="0"/>
          <dgm:bulletEnabled val="1"/>
        </dgm:presLayoutVars>
      </dgm:prSet>
      <dgm:spPr/>
    </dgm:pt>
    <dgm:pt modelId="{91EBD597-3282-FB45-8059-19A6D188797F}" type="pres">
      <dgm:prSet presAssocID="{71EA0267-ED1B-4E92-993F-765E0524804B}" presName="Accent3" presStyleCnt="0"/>
      <dgm:spPr/>
    </dgm:pt>
    <dgm:pt modelId="{C466B4EC-5679-3044-A747-981CD5CBF12B}" type="pres">
      <dgm:prSet presAssocID="{71EA0267-ED1B-4E92-993F-765E0524804B}" presName="Accent" presStyleLbl="bgShp" presStyleIdx="2" presStyleCnt="6"/>
      <dgm:spPr/>
    </dgm:pt>
    <dgm:pt modelId="{471E323E-F2EB-5541-8E90-EBA843D56A7B}" type="pres">
      <dgm:prSet presAssocID="{71EA0267-ED1B-4E92-993F-765E0524804B}" presName="Child3" presStyleLbl="node1" presStyleIdx="2" presStyleCnt="6">
        <dgm:presLayoutVars>
          <dgm:chMax val="0"/>
          <dgm:chPref val="0"/>
          <dgm:bulletEnabled val="1"/>
        </dgm:presLayoutVars>
      </dgm:prSet>
      <dgm:spPr/>
    </dgm:pt>
    <dgm:pt modelId="{9157E4BD-CFD6-7E4F-9DCF-A9DDC539DC98}" type="pres">
      <dgm:prSet presAssocID="{BDB2F4CA-70AD-46D3-BC6A-E10ED43728C8}" presName="Accent4" presStyleCnt="0"/>
      <dgm:spPr/>
    </dgm:pt>
    <dgm:pt modelId="{DF87F3C8-A077-5D47-84F8-F355D2B04AAC}" type="pres">
      <dgm:prSet presAssocID="{BDB2F4CA-70AD-46D3-BC6A-E10ED43728C8}" presName="Accent" presStyleLbl="bgShp" presStyleIdx="3" presStyleCnt="6"/>
      <dgm:spPr/>
    </dgm:pt>
    <dgm:pt modelId="{C1275B7B-CC1B-634D-94BA-07686E6D28D3}" type="pres">
      <dgm:prSet presAssocID="{BDB2F4CA-70AD-46D3-BC6A-E10ED43728C8}" presName="Child4" presStyleLbl="node1" presStyleIdx="3" presStyleCnt="6">
        <dgm:presLayoutVars>
          <dgm:chMax val="0"/>
          <dgm:chPref val="0"/>
          <dgm:bulletEnabled val="1"/>
        </dgm:presLayoutVars>
      </dgm:prSet>
      <dgm:spPr/>
    </dgm:pt>
    <dgm:pt modelId="{94539385-3E4E-704B-8A8C-EDFFE9BB963F}" type="pres">
      <dgm:prSet presAssocID="{B80BB3AD-4B54-4B09-981E-E6112C563C99}" presName="Accent5" presStyleCnt="0"/>
      <dgm:spPr/>
    </dgm:pt>
    <dgm:pt modelId="{26BF7205-44B4-CD45-B912-81E9DFBA4339}" type="pres">
      <dgm:prSet presAssocID="{B80BB3AD-4B54-4B09-981E-E6112C563C99}" presName="Accent" presStyleLbl="bgShp" presStyleIdx="4" presStyleCnt="6"/>
      <dgm:spPr/>
    </dgm:pt>
    <dgm:pt modelId="{EA6D55C2-71DC-494C-A7F5-507ABCAED78C}" type="pres">
      <dgm:prSet presAssocID="{B80BB3AD-4B54-4B09-981E-E6112C563C99}" presName="Child5" presStyleLbl="node1" presStyleIdx="4" presStyleCnt="6">
        <dgm:presLayoutVars>
          <dgm:chMax val="0"/>
          <dgm:chPref val="0"/>
          <dgm:bulletEnabled val="1"/>
        </dgm:presLayoutVars>
      </dgm:prSet>
      <dgm:spPr/>
    </dgm:pt>
    <dgm:pt modelId="{F1CE4589-0136-A14D-8750-443D4F7F82B6}" type="pres">
      <dgm:prSet presAssocID="{3A68BB59-6C62-46B0-8C9F-BEACF03C4FBE}" presName="Accent6" presStyleCnt="0"/>
      <dgm:spPr/>
    </dgm:pt>
    <dgm:pt modelId="{1E078292-E35B-F346-9F3B-C4FC7D07EBBF}" type="pres">
      <dgm:prSet presAssocID="{3A68BB59-6C62-46B0-8C9F-BEACF03C4FBE}" presName="Accent" presStyleLbl="bgShp" presStyleIdx="5" presStyleCnt="6"/>
      <dgm:spPr/>
    </dgm:pt>
    <dgm:pt modelId="{C1880B62-0649-6D44-90C2-B0BE7817D9A3}" type="pres">
      <dgm:prSet presAssocID="{3A68BB59-6C62-46B0-8C9F-BEACF03C4FBE}" presName="Child6" presStyleLbl="node1" presStyleIdx="5" presStyleCnt="6">
        <dgm:presLayoutVars>
          <dgm:chMax val="0"/>
          <dgm:chPref val="0"/>
          <dgm:bulletEnabled val="1"/>
        </dgm:presLayoutVars>
      </dgm:prSet>
      <dgm:spPr/>
    </dgm:pt>
  </dgm:ptLst>
  <dgm:cxnLst>
    <dgm:cxn modelId="{2C772D09-40AB-4747-8973-0A2AB03E55C4}" type="presOf" srcId="{71EA0267-ED1B-4E92-993F-765E0524804B}" destId="{471E323E-F2EB-5541-8E90-EBA843D56A7B}" srcOrd="0" destOrd="0" presId="urn:microsoft.com/office/officeart/2011/layout/HexagonRadial"/>
    <dgm:cxn modelId="{6F985D2C-107C-4B87-818E-E8E31256A69E}" srcId="{C346EEB7-FBE5-4BE1-BE1B-B546FA5500A3}" destId="{3A68BB59-6C62-46B0-8C9F-BEACF03C4FBE}" srcOrd="5" destOrd="0" parTransId="{20B4523B-C0BA-4B44-A2CC-C2312AB56356}" sibTransId="{E01D68F8-BE42-414D-9889-A5F42FB2EE99}"/>
    <dgm:cxn modelId="{7ABE592E-1792-D844-843A-12CBA1CE963C}" type="presOf" srcId="{BDB2F4CA-70AD-46D3-BC6A-E10ED43728C8}" destId="{C1275B7B-CC1B-634D-94BA-07686E6D28D3}" srcOrd="0" destOrd="0" presId="urn:microsoft.com/office/officeart/2011/layout/HexagonRadial"/>
    <dgm:cxn modelId="{9326AA38-F7BE-0D44-B110-79EE71B58859}" type="presOf" srcId="{686663D3-D5DE-4A4B-9436-D1DF28B75CEB}" destId="{35A03239-37C3-764D-9D91-F241641B832F}" srcOrd="0" destOrd="0" presId="urn:microsoft.com/office/officeart/2011/layout/HexagonRadial"/>
    <dgm:cxn modelId="{21414D39-1D4B-4E6D-B600-27D7C7DC8C4C}" srcId="{08FEA0FB-F6F7-49F4-A0B4-4A216C937402}" destId="{11CBE1EA-BBE0-49BF-9ECB-EBEE12256A02}" srcOrd="1" destOrd="0" parTransId="{3AA5F96B-676A-4F96-B286-836FAE942AD1}" sibTransId="{3724076C-A33F-4F2C-AD42-B7DAB31C3D9B}"/>
    <dgm:cxn modelId="{F9B5E860-287E-4558-A655-0B97E2718AA4}" srcId="{C346EEB7-FBE5-4BE1-BE1B-B546FA5500A3}" destId="{B80BB3AD-4B54-4B09-981E-E6112C563C99}" srcOrd="4" destOrd="0" parTransId="{576DBEEF-1FA9-4583-A253-64908A2CB2A4}" sibTransId="{B904B2ED-F1F1-4BC5-99E5-5132996EFDB1}"/>
    <dgm:cxn modelId="{BF5D8961-8CFD-42C3-AF63-E4D2AECC8597}" srcId="{08FEA0FB-F6F7-49F4-A0B4-4A216C937402}" destId="{C346EEB7-FBE5-4BE1-BE1B-B546FA5500A3}" srcOrd="0" destOrd="0" parTransId="{79565FB1-9C1B-445F-A14A-F6916BB12628}" sibTransId="{80A671C2-2E0B-4C20-85BC-E8224FA53075}"/>
    <dgm:cxn modelId="{C44CAB6E-4D93-421E-8BDF-62CF8EB937C8}" srcId="{C346EEB7-FBE5-4BE1-BE1B-B546FA5500A3}" destId="{71EA0267-ED1B-4E92-993F-765E0524804B}" srcOrd="2" destOrd="0" parTransId="{1D22DA9B-B167-4A7D-8D0A-F8B512850CBD}" sibTransId="{BF2E68AF-1CD8-4262-91E8-58752D273731}"/>
    <dgm:cxn modelId="{F664AF6F-6301-AF47-AAB9-95FFF4AA0F82}" type="presOf" srcId="{BF20CBB5-1786-4224-9792-7AD5CCC73AA0}" destId="{95674336-2E3D-DB40-BCC8-EAC62CCCDA1C}" srcOrd="0" destOrd="0" presId="urn:microsoft.com/office/officeart/2011/layout/HexagonRadial"/>
    <dgm:cxn modelId="{13E8A756-6DF1-B840-88FC-2ABC0882401E}" type="presOf" srcId="{3A68BB59-6C62-46B0-8C9F-BEACF03C4FBE}" destId="{C1880B62-0649-6D44-90C2-B0BE7817D9A3}" srcOrd="0" destOrd="0" presId="urn:microsoft.com/office/officeart/2011/layout/HexagonRadial"/>
    <dgm:cxn modelId="{3E11BF7B-18EC-444D-AD43-5DBF37CFB8B2}" type="presOf" srcId="{B80BB3AD-4B54-4B09-981E-E6112C563C99}" destId="{EA6D55C2-71DC-494C-A7F5-507ABCAED78C}" srcOrd="0" destOrd="0" presId="urn:microsoft.com/office/officeart/2011/layout/HexagonRadial"/>
    <dgm:cxn modelId="{7416ED98-1ECE-9B41-958D-AFF3DC8EEE08}" type="presOf" srcId="{08FEA0FB-F6F7-49F4-A0B4-4A216C937402}" destId="{8223DD45-3414-AD4A-AF13-BADA0624BB2D}" srcOrd="0" destOrd="0" presId="urn:microsoft.com/office/officeart/2011/layout/HexagonRadial"/>
    <dgm:cxn modelId="{FABA9FB1-B5F0-0C47-B6B0-6220E85FB23A}" type="presOf" srcId="{C346EEB7-FBE5-4BE1-BE1B-B546FA5500A3}" destId="{325F1B9D-E504-DA4A-A9D9-87E6AA6B459F}" srcOrd="0" destOrd="0" presId="urn:microsoft.com/office/officeart/2011/layout/HexagonRadial"/>
    <dgm:cxn modelId="{97DF32BA-1564-4222-B87E-989E2451EFC6}" srcId="{C346EEB7-FBE5-4BE1-BE1B-B546FA5500A3}" destId="{BF20CBB5-1786-4224-9792-7AD5CCC73AA0}" srcOrd="0" destOrd="0" parTransId="{F7755C95-AF43-4D35-BF40-8D517E827765}" sibTransId="{B9575B7F-76DD-4DFE-9636-A424D7E383EA}"/>
    <dgm:cxn modelId="{F3F282CF-F1A6-4040-A2EC-178313BAA89F}" srcId="{C346EEB7-FBE5-4BE1-BE1B-B546FA5500A3}" destId="{BDB2F4CA-70AD-46D3-BC6A-E10ED43728C8}" srcOrd="3" destOrd="0" parTransId="{7D1616AA-527A-434F-A8D0-5D9EA706BB69}" sibTransId="{B475D9C9-398B-49A7-A183-A2B4E6430F43}"/>
    <dgm:cxn modelId="{7EEF2BE6-86AF-4B90-9D6E-2ECAE2C0601D}" srcId="{C346EEB7-FBE5-4BE1-BE1B-B546FA5500A3}" destId="{686663D3-D5DE-4A4B-9436-D1DF28B75CEB}" srcOrd="1" destOrd="0" parTransId="{CF99448B-1FA3-466F-AA16-30FEBB21E458}" sibTransId="{E7EA6C8A-DC4E-4A1A-A0F5-0BF277EB9074}"/>
    <dgm:cxn modelId="{EE385B5B-2A4E-384B-8B5E-D7061BD20737}" type="presParOf" srcId="{8223DD45-3414-AD4A-AF13-BADA0624BB2D}" destId="{325F1B9D-E504-DA4A-A9D9-87E6AA6B459F}" srcOrd="0" destOrd="0" presId="urn:microsoft.com/office/officeart/2011/layout/HexagonRadial"/>
    <dgm:cxn modelId="{5A983A61-230B-FE41-A585-D35B6B0DD994}" type="presParOf" srcId="{8223DD45-3414-AD4A-AF13-BADA0624BB2D}" destId="{B6053455-D29A-A54C-8AE6-47327C246D9C}" srcOrd="1" destOrd="0" presId="urn:microsoft.com/office/officeart/2011/layout/HexagonRadial"/>
    <dgm:cxn modelId="{BDEC043E-F995-6B46-9529-6845DB0D5EFD}" type="presParOf" srcId="{B6053455-D29A-A54C-8AE6-47327C246D9C}" destId="{5C216EED-B347-2142-A494-D48A95809A2D}" srcOrd="0" destOrd="0" presId="urn:microsoft.com/office/officeart/2011/layout/HexagonRadial"/>
    <dgm:cxn modelId="{6CD6B599-E81F-9E49-8A1C-D90C7C04DAAC}" type="presParOf" srcId="{8223DD45-3414-AD4A-AF13-BADA0624BB2D}" destId="{95674336-2E3D-DB40-BCC8-EAC62CCCDA1C}" srcOrd="2" destOrd="0" presId="urn:microsoft.com/office/officeart/2011/layout/HexagonRadial"/>
    <dgm:cxn modelId="{B8D5CB7D-A8E8-F448-A76B-774D77246261}" type="presParOf" srcId="{8223DD45-3414-AD4A-AF13-BADA0624BB2D}" destId="{53BA5005-9209-764C-AF23-8DA86F4D3F66}" srcOrd="3" destOrd="0" presId="urn:microsoft.com/office/officeart/2011/layout/HexagonRadial"/>
    <dgm:cxn modelId="{45595770-4DC6-5C45-9A71-DC087069112F}" type="presParOf" srcId="{53BA5005-9209-764C-AF23-8DA86F4D3F66}" destId="{7C63EC56-8AD8-1748-9E1B-2E03333823B2}" srcOrd="0" destOrd="0" presId="urn:microsoft.com/office/officeart/2011/layout/HexagonRadial"/>
    <dgm:cxn modelId="{7BC78081-010F-AB45-8E9D-35B3EC7AC48C}" type="presParOf" srcId="{8223DD45-3414-AD4A-AF13-BADA0624BB2D}" destId="{35A03239-37C3-764D-9D91-F241641B832F}" srcOrd="4" destOrd="0" presId="urn:microsoft.com/office/officeart/2011/layout/HexagonRadial"/>
    <dgm:cxn modelId="{AD87ACE7-F8AA-3E45-B6D7-D5507FEB087C}" type="presParOf" srcId="{8223DD45-3414-AD4A-AF13-BADA0624BB2D}" destId="{91EBD597-3282-FB45-8059-19A6D188797F}" srcOrd="5" destOrd="0" presId="urn:microsoft.com/office/officeart/2011/layout/HexagonRadial"/>
    <dgm:cxn modelId="{31FDD141-DC1E-7845-B303-9321A82CA87E}" type="presParOf" srcId="{91EBD597-3282-FB45-8059-19A6D188797F}" destId="{C466B4EC-5679-3044-A747-981CD5CBF12B}" srcOrd="0" destOrd="0" presId="urn:microsoft.com/office/officeart/2011/layout/HexagonRadial"/>
    <dgm:cxn modelId="{E8B21D7F-DCBD-5244-B138-EA64AE9BB806}" type="presParOf" srcId="{8223DD45-3414-AD4A-AF13-BADA0624BB2D}" destId="{471E323E-F2EB-5541-8E90-EBA843D56A7B}" srcOrd="6" destOrd="0" presId="urn:microsoft.com/office/officeart/2011/layout/HexagonRadial"/>
    <dgm:cxn modelId="{B4556D98-03C9-C341-80D9-ED30ECFBE5C7}" type="presParOf" srcId="{8223DD45-3414-AD4A-AF13-BADA0624BB2D}" destId="{9157E4BD-CFD6-7E4F-9DCF-A9DDC539DC98}" srcOrd="7" destOrd="0" presId="urn:microsoft.com/office/officeart/2011/layout/HexagonRadial"/>
    <dgm:cxn modelId="{EA2EADC1-1023-E94B-A990-A114B88FB110}" type="presParOf" srcId="{9157E4BD-CFD6-7E4F-9DCF-A9DDC539DC98}" destId="{DF87F3C8-A077-5D47-84F8-F355D2B04AAC}" srcOrd="0" destOrd="0" presId="urn:microsoft.com/office/officeart/2011/layout/HexagonRadial"/>
    <dgm:cxn modelId="{ECCD5EAA-2EE4-8C4E-9FC0-4B18EBB0C3D4}" type="presParOf" srcId="{8223DD45-3414-AD4A-AF13-BADA0624BB2D}" destId="{C1275B7B-CC1B-634D-94BA-07686E6D28D3}" srcOrd="8" destOrd="0" presId="urn:microsoft.com/office/officeart/2011/layout/HexagonRadial"/>
    <dgm:cxn modelId="{1485C6A0-0FD4-1E40-B7A7-EC5324A43929}" type="presParOf" srcId="{8223DD45-3414-AD4A-AF13-BADA0624BB2D}" destId="{94539385-3E4E-704B-8A8C-EDFFE9BB963F}" srcOrd="9" destOrd="0" presId="urn:microsoft.com/office/officeart/2011/layout/HexagonRadial"/>
    <dgm:cxn modelId="{F3F03C2D-2AD7-914E-9A66-9CE17C734D40}" type="presParOf" srcId="{94539385-3E4E-704B-8A8C-EDFFE9BB963F}" destId="{26BF7205-44B4-CD45-B912-81E9DFBA4339}" srcOrd="0" destOrd="0" presId="urn:microsoft.com/office/officeart/2011/layout/HexagonRadial"/>
    <dgm:cxn modelId="{75D5E104-793E-DE4B-A300-523449DF277C}" type="presParOf" srcId="{8223DD45-3414-AD4A-AF13-BADA0624BB2D}" destId="{EA6D55C2-71DC-494C-A7F5-507ABCAED78C}" srcOrd="10" destOrd="0" presId="urn:microsoft.com/office/officeart/2011/layout/HexagonRadial"/>
    <dgm:cxn modelId="{85F3B3CB-8BAA-F144-B92B-C99BC7F510A3}" type="presParOf" srcId="{8223DD45-3414-AD4A-AF13-BADA0624BB2D}" destId="{F1CE4589-0136-A14D-8750-443D4F7F82B6}" srcOrd="11" destOrd="0" presId="urn:microsoft.com/office/officeart/2011/layout/HexagonRadial"/>
    <dgm:cxn modelId="{83F3B637-C116-5642-9592-656AEB98E7FF}" type="presParOf" srcId="{F1CE4589-0136-A14D-8750-443D4F7F82B6}" destId="{1E078292-E35B-F346-9F3B-C4FC7D07EBBF}" srcOrd="0" destOrd="0" presId="urn:microsoft.com/office/officeart/2011/layout/HexagonRadial"/>
    <dgm:cxn modelId="{3298AD11-B834-D548-98A9-A19C2FA6FA8A}" type="presParOf" srcId="{8223DD45-3414-AD4A-AF13-BADA0624BB2D}" destId="{C1880B62-0649-6D44-90C2-B0BE7817D9A3}" srcOrd="12" destOrd="0" presId="urn:microsoft.com/office/officeart/2011/layout/HexagonRadial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8FEA0FB-F6F7-49F4-A0B4-4A216C937402}" type="doc">
      <dgm:prSet loTypeId="urn:microsoft.com/office/officeart/2011/layout/HexagonRadial" loCatId="cycle" qsTypeId="urn:microsoft.com/office/officeart/2005/8/quickstyle/simple5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C346EEB7-FBE5-4BE1-BE1B-B546FA5500A3}">
      <dgm:prSet phldrT="[Text]"/>
      <dgm:spPr/>
      <dgm:t>
        <a:bodyPr/>
        <a:lstStyle/>
        <a:p>
          <a:r>
            <a:rPr lang="en-US">
              <a:latin typeface="Arial" panose="020B0604020202020204" pitchFamily="34" charset="0"/>
              <a:cs typeface="Arial" panose="020B0604020202020204" pitchFamily="34" charset="0"/>
            </a:rPr>
            <a:t>Mainstreaming in plans and budgets</a:t>
          </a:r>
        </a:p>
      </dgm:t>
    </dgm:pt>
    <dgm:pt modelId="{79565FB1-9C1B-445F-A14A-F6916BB12628}" type="parTrans" cxnId="{BF5D8961-8CFD-42C3-AF63-E4D2AECC8597}">
      <dgm:prSet/>
      <dgm:spPr/>
      <dgm:t>
        <a:bodyPr/>
        <a:lstStyle/>
        <a:p>
          <a:endParaRPr lang="en-US"/>
        </a:p>
      </dgm:t>
    </dgm:pt>
    <dgm:pt modelId="{80A671C2-2E0B-4C20-85BC-E8224FA53075}" type="sibTrans" cxnId="{BF5D8961-8CFD-42C3-AF63-E4D2AECC8597}">
      <dgm:prSet/>
      <dgm:spPr/>
      <dgm:t>
        <a:bodyPr/>
        <a:lstStyle/>
        <a:p>
          <a:endParaRPr lang="en-US"/>
        </a:p>
      </dgm:t>
    </dgm:pt>
    <dgm:pt modelId="{BF20CBB5-1786-4224-9792-7AD5CCC73AA0}">
      <dgm:prSet phldrT="[Text]"/>
      <dgm:spPr>
        <a:solidFill>
          <a:schemeClr val="bg2">
            <a:lumMod val="90000"/>
          </a:schemeClr>
        </a:solidFill>
      </dgm:spPr>
      <dgm:t>
        <a:bodyPr/>
        <a:lstStyle/>
        <a:p>
          <a:r>
            <a:rPr lang="en-US">
              <a:latin typeface="Arial" panose="020B0604020202020204" pitchFamily="34" charset="0"/>
              <a:cs typeface="Arial" panose="020B0604020202020204" pitchFamily="34" charset="0"/>
            </a:rPr>
            <a:t>Quantifying the cost of adaptation options</a:t>
          </a:r>
        </a:p>
      </dgm:t>
    </dgm:pt>
    <dgm:pt modelId="{F7755C95-AF43-4D35-BF40-8D517E827765}" type="parTrans" cxnId="{97DF32BA-1564-4222-B87E-989E2451EFC6}">
      <dgm:prSet/>
      <dgm:spPr/>
      <dgm:t>
        <a:bodyPr/>
        <a:lstStyle/>
        <a:p>
          <a:endParaRPr lang="en-US"/>
        </a:p>
      </dgm:t>
    </dgm:pt>
    <dgm:pt modelId="{B9575B7F-76DD-4DFE-9636-A424D7E383EA}" type="sibTrans" cxnId="{97DF32BA-1564-4222-B87E-989E2451EFC6}">
      <dgm:prSet/>
      <dgm:spPr/>
      <dgm:t>
        <a:bodyPr/>
        <a:lstStyle/>
        <a:p>
          <a:endParaRPr lang="en-US"/>
        </a:p>
      </dgm:t>
    </dgm:pt>
    <dgm:pt modelId="{686663D3-D5DE-4A4B-9436-D1DF28B75CEB}">
      <dgm:prSet phldrT="[Text]"/>
      <dgm:spPr>
        <a:solidFill>
          <a:schemeClr val="bg2">
            <a:lumMod val="90000"/>
          </a:schemeClr>
        </a:solidFill>
      </dgm:spPr>
      <dgm:t>
        <a:bodyPr/>
        <a:lstStyle/>
        <a:p>
          <a:r>
            <a:rPr lang="en-US">
              <a:latin typeface="Arial" panose="020B0604020202020204" pitchFamily="34" charset="0"/>
              <a:cs typeface="Arial" panose="020B0604020202020204" pitchFamily="34" charset="0"/>
            </a:rPr>
            <a:t>Strengthening adaptation governance</a:t>
          </a:r>
        </a:p>
      </dgm:t>
    </dgm:pt>
    <dgm:pt modelId="{CF99448B-1FA3-466F-AA16-30FEBB21E458}" type="parTrans" cxnId="{7EEF2BE6-86AF-4B90-9D6E-2ECAE2C0601D}">
      <dgm:prSet/>
      <dgm:spPr/>
      <dgm:t>
        <a:bodyPr/>
        <a:lstStyle/>
        <a:p>
          <a:endParaRPr lang="en-US"/>
        </a:p>
      </dgm:t>
    </dgm:pt>
    <dgm:pt modelId="{E7EA6C8A-DC4E-4A1A-A0F5-0BF277EB9074}" type="sibTrans" cxnId="{7EEF2BE6-86AF-4B90-9D6E-2ECAE2C0601D}">
      <dgm:prSet/>
      <dgm:spPr/>
      <dgm:t>
        <a:bodyPr/>
        <a:lstStyle/>
        <a:p>
          <a:endParaRPr lang="en-US"/>
        </a:p>
      </dgm:t>
    </dgm:pt>
    <dgm:pt modelId="{BDB2F4CA-70AD-46D3-BC6A-E10ED43728C8}">
      <dgm:prSet phldrT="[Text]"/>
      <dgm:spPr>
        <a:solidFill>
          <a:schemeClr val="bg2">
            <a:lumMod val="90000"/>
          </a:schemeClr>
        </a:solidFill>
      </dgm:spPr>
      <dgm:t>
        <a:bodyPr/>
        <a:lstStyle/>
        <a:p>
          <a:r>
            <a:rPr lang="en-US">
              <a:latin typeface="Arial" panose="020B0604020202020204" pitchFamily="34" charset="0"/>
              <a:cs typeface="Arial" panose="020B0604020202020204" pitchFamily="34" charset="0"/>
            </a:rPr>
            <a:t>Nature based solutions </a:t>
          </a:r>
        </a:p>
      </dgm:t>
    </dgm:pt>
    <dgm:pt modelId="{7D1616AA-527A-434F-A8D0-5D9EA706BB69}" type="parTrans" cxnId="{F3F282CF-F1A6-4040-A2EC-178313BAA89F}">
      <dgm:prSet/>
      <dgm:spPr/>
      <dgm:t>
        <a:bodyPr/>
        <a:lstStyle/>
        <a:p>
          <a:endParaRPr lang="en-US"/>
        </a:p>
      </dgm:t>
    </dgm:pt>
    <dgm:pt modelId="{B475D9C9-398B-49A7-A183-A2B4E6430F43}" type="sibTrans" cxnId="{F3F282CF-F1A6-4040-A2EC-178313BAA89F}">
      <dgm:prSet/>
      <dgm:spPr/>
      <dgm:t>
        <a:bodyPr/>
        <a:lstStyle/>
        <a:p>
          <a:endParaRPr lang="en-US"/>
        </a:p>
      </dgm:t>
    </dgm:pt>
    <dgm:pt modelId="{B80BB3AD-4B54-4B09-981E-E6112C563C99}">
      <dgm:prSet phldrT="[Text]"/>
      <dgm:spPr>
        <a:solidFill>
          <a:schemeClr val="bg2">
            <a:lumMod val="90000"/>
          </a:schemeClr>
        </a:solidFill>
      </dgm:spPr>
      <dgm:t>
        <a:bodyPr/>
        <a:lstStyle/>
        <a:p>
          <a:r>
            <a:rPr lang="en-US">
              <a:latin typeface="Arial" panose="020B0604020202020204" pitchFamily="34" charset="0"/>
              <a:cs typeface="Arial" panose="020B0604020202020204" pitchFamily="34" charset="0"/>
            </a:rPr>
            <a:t>Adaptation pipelines and projects</a:t>
          </a:r>
        </a:p>
      </dgm:t>
    </dgm:pt>
    <dgm:pt modelId="{576DBEEF-1FA9-4583-A253-64908A2CB2A4}" type="parTrans" cxnId="{F9B5E860-287E-4558-A655-0B97E2718AA4}">
      <dgm:prSet/>
      <dgm:spPr/>
      <dgm:t>
        <a:bodyPr/>
        <a:lstStyle/>
        <a:p>
          <a:endParaRPr lang="en-US"/>
        </a:p>
      </dgm:t>
    </dgm:pt>
    <dgm:pt modelId="{B904B2ED-F1F1-4BC5-99E5-5132996EFDB1}" type="sibTrans" cxnId="{F9B5E860-287E-4558-A655-0B97E2718AA4}">
      <dgm:prSet/>
      <dgm:spPr/>
      <dgm:t>
        <a:bodyPr/>
        <a:lstStyle/>
        <a:p>
          <a:endParaRPr lang="en-US"/>
        </a:p>
      </dgm:t>
    </dgm:pt>
    <dgm:pt modelId="{3A68BB59-6C62-46B0-8C9F-BEACF03C4FBE}">
      <dgm:prSet phldrT="[Text]"/>
      <dgm:spPr>
        <a:solidFill>
          <a:schemeClr val="bg2">
            <a:lumMod val="90000"/>
          </a:schemeClr>
        </a:solidFill>
      </dgm:spPr>
      <dgm:t>
        <a:bodyPr/>
        <a:lstStyle/>
        <a:p>
          <a:r>
            <a:rPr lang="en-US">
              <a:latin typeface="Arial" panose="020B0604020202020204" pitchFamily="34" charset="0"/>
              <a:cs typeface="Arial" panose="020B0604020202020204" pitchFamily="34" charset="0"/>
            </a:rPr>
            <a:t>Financing strategies, investment plans</a:t>
          </a:r>
        </a:p>
      </dgm:t>
    </dgm:pt>
    <dgm:pt modelId="{20B4523B-C0BA-4B44-A2CC-C2312AB56356}" type="parTrans" cxnId="{6F985D2C-107C-4B87-818E-E8E31256A69E}">
      <dgm:prSet/>
      <dgm:spPr/>
      <dgm:t>
        <a:bodyPr/>
        <a:lstStyle/>
        <a:p>
          <a:endParaRPr lang="en-US"/>
        </a:p>
      </dgm:t>
    </dgm:pt>
    <dgm:pt modelId="{E01D68F8-BE42-414D-9889-A5F42FB2EE99}" type="sibTrans" cxnId="{6F985D2C-107C-4B87-818E-E8E31256A69E}">
      <dgm:prSet/>
      <dgm:spPr/>
      <dgm:t>
        <a:bodyPr/>
        <a:lstStyle/>
        <a:p>
          <a:endParaRPr lang="en-US"/>
        </a:p>
      </dgm:t>
    </dgm:pt>
    <dgm:pt modelId="{71EA0267-ED1B-4E92-993F-765E0524804B}">
      <dgm:prSet phldrT="[Text]"/>
      <dgm:spPr>
        <a:solidFill>
          <a:schemeClr val="bg2">
            <a:lumMod val="90000"/>
          </a:schemeClr>
        </a:solidFill>
      </dgm:spPr>
      <dgm:t>
        <a:bodyPr/>
        <a:lstStyle/>
        <a:p>
          <a:r>
            <a:rPr lang="en-US">
              <a:latin typeface="Arial" panose="020B0604020202020204" pitchFamily="34" charset="0"/>
              <a:cs typeface="Arial" panose="020B0604020202020204" pitchFamily="34" charset="0"/>
            </a:rPr>
            <a:t>Enhancing the evidence, metrics and capacity</a:t>
          </a:r>
        </a:p>
      </dgm:t>
    </dgm:pt>
    <dgm:pt modelId="{BF2E68AF-1CD8-4262-91E8-58752D273731}" type="sibTrans" cxnId="{C44CAB6E-4D93-421E-8BDF-62CF8EB937C8}">
      <dgm:prSet/>
      <dgm:spPr/>
      <dgm:t>
        <a:bodyPr/>
        <a:lstStyle/>
        <a:p>
          <a:endParaRPr lang="en-US"/>
        </a:p>
      </dgm:t>
    </dgm:pt>
    <dgm:pt modelId="{1D22DA9B-B167-4A7D-8D0A-F8B512850CBD}" type="parTrans" cxnId="{C44CAB6E-4D93-421E-8BDF-62CF8EB937C8}">
      <dgm:prSet/>
      <dgm:spPr/>
      <dgm:t>
        <a:bodyPr/>
        <a:lstStyle/>
        <a:p>
          <a:endParaRPr lang="en-US"/>
        </a:p>
      </dgm:t>
    </dgm:pt>
    <dgm:pt modelId="{11CBE1EA-BBE0-49BF-9ECB-EBEE12256A02}">
      <dgm:prSet phldrT="[Text]"/>
      <dgm:spPr/>
      <dgm:t>
        <a:bodyPr/>
        <a:lstStyle/>
        <a:p>
          <a:endParaRPr lang="en-US"/>
        </a:p>
      </dgm:t>
    </dgm:pt>
    <dgm:pt modelId="{3724076C-A33F-4F2C-AD42-B7DAB31C3D9B}" type="sibTrans" cxnId="{21414D39-1D4B-4E6D-B600-27D7C7DC8C4C}">
      <dgm:prSet/>
      <dgm:spPr/>
      <dgm:t>
        <a:bodyPr/>
        <a:lstStyle/>
        <a:p>
          <a:endParaRPr lang="en-US"/>
        </a:p>
      </dgm:t>
    </dgm:pt>
    <dgm:pt modelId="{3AA5F96B-676A-4F96-B286-836FAE942AD1}" type="parTrans" cxnId="{21414D39-1D4B-4E6D-B600-27D7C7DC8C4C}">
      <dgm:prSet/>
      <dgm:spPr/>
      <dgm:t>
        <a:bodyPr/>
        <a:lstStyle/>
        <a:p>
          <a:endParaRPr lang="en-US"/>
        </a:p>
      </dgm:t>
    </dgm:pt>
    <dgm:pt modelId="{8223DD45-3414-AD4A-AF13-BADA0624BB2D}" type="pres">
      <dgm:prSet presAssocID="{08FEA0FB-F6F7-49F4-A0B4-4A216C937402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325F1B9D-E504-DA4A-A9D9-87E6AA6B459F}" type="pres">
      <dgm:prSet presAssocID="{C346EEB7-FBE5-4BE1-BE1B-B546FA5500A3}" presName="Parent" presStyleLbl="node0" presStyleIdx="0" presStyleCnt="1">
        <dgm:presLayoutVars>
          <dgm:chMax val="6"/>
          <dgm:chPref val="6"/>
        </dgm:presLayoutVars>
      </dgm:prSet>
      <dgm:spPr/>
    </dgm:pt>
    <dgm:pt modelId="{B6053455-D29A-A54C-8AE6-47327C246D9C}" type="pres">
      <dgm:prSet presAssocID="{BF20CBB5-1786-4224-9792-7AD5CCC73AA0}" presName="Accent1" presStyleCnt="0"/>
      <dgm:spPr/>
    </dgm:pt>
    <dgm:pt modelId="{5C216EED-B347-2142-A494-D48A95809A2D}" type="pres">
      <dgm:prSet presAssocID="{BF20CBB5-1786-4224-9792-7AD5CCC73AA0}" presName="Accent" presStyleLbl="bgShp" presStyleIdx="0" presStyleCnt="6"/>
      <dgm:spPr/>
    </dgm:pt>
    <dgm:pt modelId="{95674336-2E3D-DB40-BCC8-EAC62CCCDA1C}" type="pres">
      <dgm:prSet presAssocID="{BF20CBB5-1786-4224-9792-7AD5CCC73AA0}" presName="Child1" presStyleLbl="node1" presStyleIdx="0" presStyleCnt="6">
        <dgm:presLayoutVars>
          <dgm:chMax val="0"/>
          <dgm:chPref val="0"/>
          <dgm:bulletEnabled val="1"/>
        </dgm:presLayoutVars>
      </dgm:prSet>
      <dgm:spPr/>
    </dgm:pt>
    <dgm:pt modelId="{53BA5005-9209-764C-AF23-8DA86F4D3F66}" type="pres">
      <dgm:prSet presAssocID="{686663D3-D5DE-4A4B-9436-D1DF28B75CEB}" presName="Accent2" presStyleCnt="0"/>
      <dgm:spPr/>
    </dgm:pt>
    <dgm:pt modelId="{7C63EC56-8AD8-1748-9E1B-2E03333823B2}" type="pres">
      <dgm:prSet presAssocID="{686663D3-D5DE-4A4B-9436-D1DF28B75CEB}" presName="Accent" presStyleLbl="bgShp" presStyleIdx="1" presStyleCnt="6"/>
      <dgm:spPr/>
    </dgm:pt>
    <dgm:pt modelId="{35A03239-37C3-764D-9D91-F241641B832F}" type="pres">
      <dgm:prSet presAssocID="{686663D3-D5DE-4A4B-9436-D1DF28B75CEB}" presName="Child2" presStyleLbl="node1" presStyleIdx="1" presStyleCnt="6">
        <dgm:presLayoutVars>
          <dgm:chMax val="0"/>
          <dgm:chPref val="0"/>
          <dgm:bulletEnabled val="1"/>
        </dgm:presLayoutVars>
      </dgm:prSet>
      <dgm:spPr/>
    </dgm:pt>
    <dgm:pt modelId="{91EBD597-3282-FB45-8059-19A6D188797F}" type="pres">
      <dgm:prSet presAssocID="{71EA0267-ED1B-4E92-993F-765E0524804B}" presName="Accent3" presStyleCnt="0"/>
      <dgm:spPr/>
    </dgm:pt>
    <dgm:pt modelId="{C466B4EC-5679-3044-A747-981CD5CBF12B}" type="pres">
      <dgm:prSet presAssocID="{71EA0267-ED1B-4E92-993F-765E0524804B}" presName="Accent" presStyleLbl="bgShp" presStyleIdx="2" presStyleCnt="6"/>
      <dgm:spPr/>
    </dgm:pt>
    <dgm:pt modelId="{471E323E-F2EB-5541-8E90-EBA843D56A7B}" type="pres">
      <dgm:prSet presAssocID="{71EA0267-ED1B-4E92-993F-765E0524804B}" presName="Child3" presStyleLbl="node1" presStyleIdx="2" presStyleCnt="6">
        <dgm:presLayoutVars>
          <dgm:chMax val="0"/>
          <dgm:chPref val="0"/>
          <dgm:bulletEnabled val="1"/>
        </dgm:presLayoutVars>
      </dgm:prSet>
      <dgm:spPr/>
    </dgm:pt>
    <dgm:pt modelId="{9157E4BD-CFD6-7E4F-9DCF-A9DDC539DC98}" type="pres">
      <dgm:prSet presAssocID="{BDB2F4CA-70AD-46D3-BC6A-E10ED43728C8}" presName="Accent4" presStyleCnt="0"/>
      <dgm:spPr/>
    </dgm:pt>
    <dgm:pt modelId="{DF87F3C8-A077-5D47-84F8-F355D2B04AAC}" type="pres">
      <dgm:prSet presAssocID="{BDB2F4CA-70AD-46D3-BC6A-E10ED43728C8}" presName="Accent" presStyleLbl="bgShp" presStyleIdx="3" presStyleCnt="6"/>
      <dgm:spPr/>
    </dgm:pt>
    <dgm:pt modelId="{C1275B7B-CC1B-634D-94BA-07686E6D28D3}" type="pres">
      <dgm:prSet presAssocID="{BDB2F4CA-70AD-46D3-BC6A-E10ED43728C8}" presName="Child4" presStyleLbl="node1" presStyleIdx="3" presStyleCnt="6">
        <dgm:presLayoutVars>
          <dgm:chMax val="0"/>
          <dgm:chPref val="0"/>
          <dgm:bulletEnabled val="1"/>
        </dgm:presLayoutVars>
      </dgm:prSet>
      <dgm:spPr/>
    </dgm:pt>
    <dgm:pt modelId="{94539385-3E4E-704B-8A8C-EDFFE9BB963F}" type="pres">
      <dgm:prSet presAssocID="{B80BB3AD-4B54-4B09-981E-E6112C563C99}" presName="Accent5" presStyleCnt="0"/>
      <dgm:spPr/>
    </dgm:pt>
    <dgm:pt modelId="{26BF7205-44B4-CD45-B912-81E9DFBA4339}" type="pres">
      <dgm:prSet presAssocID="{B80BB3AD-4B54-4B09-981E-E6112C563C99}" presName="Accent" presStyleLbl="bgShp" presStyleIdx="4" presStyleCnt="6"/>
      <dgm:spPr/>
    </dgm:pt>
    <dgm:pt modelId="{EA6D55C2-71DC-494C-A7F5-507ABCAED78C}" type="pres">
      <dgm:prSet presAssocID="{B80BB3AD-4B54-4B09-981E-E6112C563C99}" presName="Child5" presStyleLbl="node1" presStyleIdx="4" presStyleCnt="6">
        <dgm:presLayoutVars>
          <dgm:chMax val="0"/>
          <dgm:chPref val="0"/>
          <dgm:bulletEnabled val="1"/>
        </dgm:presLayoutVars>
      </dgm:prSet>
      <dgm:spPr/>
    </dgm:pt>
    <dgm:pt modelId="{F1CE4589-0136-A14D-8750-443D4F7F82B6}" type="pres">
      <dgm:prSet presAssocID="{3A68BB59-6C62-46B0-8C9F-BEACF03C4FBE}" presName="Accent6" presStyleCnt="0"/>
      <dgm:spPr/>
    </dgm:pt>
    <dgm:pt modelId="{1E078292-E35B-F346-9F3B-C4FC7D07EBBF}" type="pres">
      <dgm:prSet presAssocID="{3A68BB59-6C62-46B0-8C9F-BEACF03C4FBE}" presName="Accent" presStyleLbl="bgShp" presStyleIdx="5" presStyleCnt="6"/>
      <dgm:spPr/>
    </dgm:pt>
    <dgm:pt modelId="{C1880B62-0649-6D44-90C2-B0BE7817D9A3}" type="pres">
      <dgm:prSet presAssocID="{3A68BB59-6C62-46B0-8C9F-BEACF03C4FBE}" presName="Child6" presStyleLbl="node1" presStyleIdx="5" presStyleCnt="6">
        <dgm:presLayoutVars>
          <dgm:chMax val="0"/>
          <dgm:chPref val="0"/>
          <dgm:bulletEnabled val="1"/>
        </dgm:presLayoutVars>
      </dgm:prSet>
      <dgm:spPr/>
    </dgm:pt>
  </dgm:ptLst>
  <dgm:cxnLst>
    <dgm:cxn modelId="{2C772D09-40AB-4747-8973-0A2AB03E55C4}" type="presOf" srcId="{71EA0267-ED1B-4E92-993F-765E0524804B}" destId="{471E323E-F2EB-5541-8E90-EBA843D56A7B}" srcOrd="0" destOrd="0" presId="urn:microsoft.com/office/officeart/2011/layout/HexagonRadial"/>
    <dgm:cxn modelId="{6F985D2C-107C-4B87-818E-E8E31256A69E}" srcId="{C346EEB7-FBE5-4BE1-BE1B-B546FA5500A3}" destId="{3A68BB59-6C62-46B0-8C9F-BEACF03C4FBE}" srcOrd="5" destOrd="0" parTransId="{20B4523B-C0BA-4B44-A2CC-C2312AB56356}" sibTransId="{E01D68F8-BE42-414D-9889-A5F42FB2EE99}"/>
    <dgm:cxn modelId="{7ABE592E-1792-D844-843A-12CBA1CE963C}" type="presOf" srcId="{BDB2F4CA-70AD-46D3-BC6A-E10ED43728C8}" destId="{C1275B7B-CC1B-634D-94BA-07686E6D28D3}" srcOrd="0" destOrd="0" presId="urn:microsoft.com/office/officeart/2011/layout/HexagonRadial"/>
    <dgm:cxn modelId="{9326AA38-F7BE-0D44-B110-79EE71B58859}" type="presOf" srcId="{686663D3-D5DE-4A4B-9436-D1DF28B75CEB}" destId="{35A03239-37C3-764D-9D91-F241641B832F}" srcOrd="0" destOrd="0" presId="urn:microsoft.com/office/officeart/2011/layout/HexagonRadial"/>
    <dgm:cxn modelId="{21414D39-1D4B-4E6D-B600-27D7C7DC8C4C}" srcId="{08FEA0FB-F6F7-49F4-A0B4-4A216C937402}" destId="{11CBE1EA-BBE0-49BF-9ECB-EBEE12256A02}" srcOrd="1" destOrd="0" parTransId="{3AA5F96B-676A-4F96-B286-836FAE942AD1}" sibTransId="{3724076C-A33F-4F2C-AD42-B7DAB31C3D9B}"/>
    <dgm:cxn modelId="{F9B5E860-287E-4558-A655-0B97E2718AA4}" srcId="{C346EEB7-FBE5-4BE1-BE1B-B546FA5500A3}" destId="{B80BB3AD-4B54-4B09-981E-E6112C563C99}" srcOrd="4" destOrd="0" parTransId="{576DBEEF-1FA9-4583-A253-64908A2CB2A4}" sibTransId="{B904B2ED-F1F1-4BC5-99E5-5132996EFDB1}"/>
    <dgm:cxn modelId="{BF5D8961-8CFD-42C3-AF63-E4D2AECC8597}" srcId="{08FEA0FB-F6F7-49F4-A0B4-4A216C937402}" destId="{C346EEB7-FBE5-4BE1-BE1B-B546FA5500A3}" srcOrd="0" destOrd="0" parTransId="{79565FB1-9C1B-445F-A14A-F6916BB12628}" sibTransId="{80A671C2-2E0B-4C20-85BC-E8224FA53075}"/>
    <dgm:cxn modelId="{C44CAB6E-4D93-421E-8BDF-62CF8EB937C8}" srcId="{C346EEB7-FBE5-4BE1-BE1B-B546FA5500A3}" destId="{71EA0267-ED1B-4E92-993F-765E0524804B}" srcOrd="2" destOrd="0" parTransId="{1D22DA9B-B167-4A7D-8D0A-F8B512850CBD}" sibTransId="{BF2E68AF-1CD8-4262-91E8-58752D273731}"/>
    <dgm:cxn modelId="{F664AF6F-6301-AF47-AAB9-95FFF4AA0F82}" type="presOf" srcId="{BF20CBB5-1786-4224-9792-7AD5CCC73AA0}" destId="{95674336-2E3D-DB40-BCC8-EAC62CCCDA1C}" srcOrd="0" destOrd="0" presId="urn:microsoft.com/office/officeart/2011/layout/HexagonRadial"/>
    <dgm:cxn modelId="{13E8A756-6DF1-B840-88FC-2ABC0882401E}" type="presOf" srcId="{3A68BB59-6C62-46B0-8C9F-BEACF03C4FBE}" destId="{C1880B62-0649-6D44-90C2-B0BE7817D9A3}" srcOrd="0" destOrd="0" presId="urn:microsoft.com/office/officeart/2011/layout/HexagonRadial"/>
    <dgm:cxn modelId="{3E11BF7B-18EC-444D-AD43-5DBF37CFB8B2}" type="presOf" srcId="{B80BB3AD-4B54-4B09-981E-E6112C563C99}" destId="{EA6D55C2-71DC-494C-A7F5-507ABCAED78C}" srcOrd="0" destOrd="0" presId="urn:microsoft.com/office/officeart/2011/layout/HexagonRadial"/>
    <dgm:cxn modelId="{7416ED98-1ECE-9B41-958D-AFF3DC8EEE08}" type="presOf" srcId="{08FEA0FB-F6F7-49F4-A0B4-4A216C937402}" destId="{8223DD45-3414-AD4A-AF13-BADA0624BB2D}" srcOrd="0" destOrd="0" presId="urn:microsoft.com/office/officeart/2011/layout/HexagonRadial"/>
    <dgm:cxn modelId="{FABA9FB1-B5F0-0C47-B6B0-6220E85FB23A}" type="presOf" srcId="{C346EEB7-FBE5-4BE1-BE1B-B546FA5500A3}" destId="{325F1B9D-E504-DA4A-A9D9-87E6AA6B459F}" srcOrd="0" destOrd="0" presId="urn:microsoft.com/office/officeart/2011/layout/HexagonRadial"/>
    <dgm:cxn modelId="{97DF32BA-1564-4222-B87E-989E2451EFC6}" srcId="{C346EEB7-FBE5-4BE1-BE1B-B546FA5500A3}" destId="{BF20CBB5-1786-4224-9792-7AD5CCC73AA0}" srcOrd="0" destOrd="0" parTransId="{F7755C95-AF43-4D35-BF40-8D517E827765}" sibTransId="{B9575B7F-76DD-4DFE-9636-A424D7E383EA}"/>
    <dgm:cxn modelId="{F3F282CF-F1A6-4040-A2EC-178313BAA89F}" srcId="{C346EEB7-FBE5-4BE1-BE1B-B546FA5500A3}" destId="{BDB2F4CA-70AD-46D3-BC6A-E10ED43728C8}" srcOrd="3" destOrd="0" parTransId="{7D1616AA-527A-434F-A8D0-5D9EA706BB69}" sibTransId="{B475D9C9-398B-49A7-A183-A2B4E6430F43}"/>
    <dgm:cxn modelId="{7EEF2BE6-86AF-4B90-9D6E-2ECAE2C0601D}" srcId="{C346EEB7-FBE5-4BE1-BE1B-B546FA5500A3}" destId="{686663D3-D5DE-4A4B-9436-D1DF28B75CEB}" srcOrd="1" destOrd="0" parTransId="{CF99448B-1FA3-466F-AA16-30FEBB21E458}" sibTransId="{E7EA6C8A-DC4E-4A1A-A0F5-0BF277EB9074}"/>
    <dgm:cxn modelId="{EE385B5B-2A4E-384B-8B5E-D7061BD20737}" type="presParOf" srcId="{8223DD45-3414-AD4A-AF13-BADA0624BB2D}" destId="{325F1B9D-E504-DA4A-A9D9-87E6AA6B459F}" srcOrd="0" destOrd="0" presId="urn:microsoft.com/office/officeart/2011/layout/HexagonRadial"/>
    <dgm:cxn modelId="{5A983A61-230B-FE41-A585-D35B6B0DD994}" type="presParOf" srcId="{8223DD45-3414-AD4A-AF13-BADA0624BB2D}" destId="{B6053455-D29A-A54C-8AE6-47327C246D9C}" srcOrd="1" destOrd="0" presId="urn:microsoft.com/office/officeart/2011/layout/HexagonRadial"/>
    <dgm:cxn modelId="{BDEC043E-F995-6B46-9529-6845DB0D5EFD}" type="presParOf" srcId="{B6053455-D29A-A54C-8AE6-47327C246D9C}" destId="{5C216EED-B347-2142-A494-D48A95809A2D}" srcOrd="0" destOrd="0" presId="urn:microsoft.com/office/officeart/2011/layout/HexagonRadial"/>
    <dgm:cxn modelId="{6CD6B599-E81F-9E49-8A1C-D90C7C04DAAC}" type="presParOf" srcId="{8223DD45-3414-AD4A-AF13-BADA0624BB2D}" destId="{95674336-2E3D-DB40-BCC8-EAC62CCCDA1C}" srcOrd="2" destOrd="0" presId="urn:microsoft.com/office/officeart/2011/layout/HexagonRadial"/>
    <dgm:cxn modelId="{B8D5CB7D-A8E8-F448-A76B-774D77246261}" type="presParOf" srcId="{8223DD45-3414-AD4A-AF13-BADA0624BB2D}" destId="{53BA5005-9209-764C-AF23-8DA86F4D3F66}" srcOrd="3" destOrd="0" presId="urn:microsoft.com/office/officeart/2011/layout/HexagonRadial"/>
    <dgm:cxn modelId="{45595770-4DC6-5C45-9A71-DC087069112F}" type="presParOf" srcId="{53BA5005-9209-764C-AF23-8DA86F4D3F66}" destId="{7C63EC56-8AD8-1748-9E1B-2E03333823B2}" srcOrd="0" destOrd="0" presId="urn:microsoft.com/office/officeart/2011/layout/HexagonRadial"/>
    <dgm:cxn modelId="{7BC78081-010F-AB45-8E9D-35B3EC7AC48C}" type="presParOf" srcId="{8223DD45-3414-AD4A-AF13-BADA0624BB2D}" destId="{35A03239-37C3-764D-9D91-F241641B832F}" srcOrd="4" destOrd="0" presId="urn:microsoft.com/office/officeart/2011/layout/HexagonRadial"/>
    <dgm:cxn modelId="{AD87ACE7-F8AA-3E45-B6D7-D5507FEB087C}" type="presParOf" srcId="{8223DD45-3414-AD4A-AF13-BADA0624BB2D}" destId="{91EBD597-3282-FB45-8059-19A6D188797F}" srcOrd="5" destOrd="0" presId="urn:microsoft.com/office/officeart/2011/layout/HexagonRadial"/>
    <dgm:cxn modelId="{31FDD141-DC1E-7845-B303-9321A82CA87E}" type="presParOf" srcId="{91EBD597-3282-FB45-8059-19A6D188797F}" destId="{C466B4EC-5679-3044-A747-981CD5CBF12B}" srcOrd="0" destOrd="0" presId="urn:microsoft.com/office/officeart/2011/layout/HexagonRadial"/>
    <dgm:cxn modelId="{E8B21D7F-DCBD-5244-B138-EA64AE9BB806}" type="presParOf" srcId="{8223DD45-3414-AD4A-AF13-BADA0624BB2D}" destId="{471E323E-F2EB-5541-8E90-EBA843D56A7B}" srcOrd="6" destOrd="0" presId="urn:microsoft.com/office/officeart/2011/layout/HexagonRadial"/>
    <dgm:cxn modelId="{B4556D98-03C9-C341-80D9-ED30ECFBE5C7}" type="presParOf" srcId="{8223DD45-3414-AD4A-AF13-BADA0624BB2D}" destId="{9157E4BD-CFD6-7E4F-9DCF-A9DDC539DC98}" srcOrd="7" destOrd="0" presId="urn:microsoft.com/office/officeart/2011/layout/HexagonRadial"/>
    <dgm:cxn modelId="{EA2EADC1-1023-E94B-A990-A114B88FB110}" type="presParOf" srcId="{9157E4BD-CFD6-7E4F-9DCF-A9DDC539DC98}" destId="{DF87F3C8-A077-5D47-84F8-F355D2B04AAC}" srcOrd="0" destOrd="0" presId="urn:microsoft.com/office/officeart/2011/layout/HexagonRadial"/>
    <dgm:cxn modelId="{ECCD5EAA-2EE4-8C4E-9FC0-4B18EBB0C3D4}" type="presParOf" srcId="{8223DD45-3414-AD4A-AF13-BADA0624BB2D}" destId="{C1275B7B-CC1B-634D-94BA-07686E6D28D3}" srcOrd="8" destOrd="0" presId="urn:microsoft.com/office/officeart/2011/layout/HexagonRadial"/>
    <dgm:cxn modelId="{1485C6A0-0FD4-1E40-B7A7-EC5324A43929}" type="presParOf" srcId="{8223DD45-3414-AD4A-AF13-BADA0624BB2D}" destId="{94539385-3E4E-704B-8A8C-EDFFE9BB963F}" srcOrd="9" destOrd="0" presId="urn:microsoft.com/office/officeart/2011/layout/HexagonRadial"/>
    <dgm:cxn modelId="{F3F03C2D-2AD7-914E-9A66-9CE17C734D40}" type="presParOf" srcId="{94539385-3E4E-704B-8A8C-EDFFE9BB963F}" destId="{26BF7205-44B4-CD45-B912-81E9DFBA4339}" srcOrd="0" destOrd="0" presId="urn:microsoft.com/office/officeart/2011/layout/HexagonRadial"/>
    <dgm:cxn modelId="{75D5E104-793E-DE4B-A300-523449DF277C}" type="presParOf" srcId="{8223DD45-3414-AD4A-AF13-BADA0624BB2D}" destId="{EA6D55C2-71DC-494C-A7F5-507ABCAED78C}" srcOrd="10" destOrd="0" presId="urn:microsoft.com/office/officeart/2011/layout/HexagonRadial"/>
    <dgm:cxn modelId="{85F3B3CB-8BAA-F144-B92B-C99BC7F510A3}" type="presParOf" srcId="{8223DD45-3414-AD4A-AF13-BADA0624BB2D}" destId="{F1CE4589-0136-A14D-8750-443D4F7F82B6}" srcOrd="11" destOrd="0" presId="urn:microsoft.com/office/officeart/2011/layout/HexagonRadial"/>
    <dgm:cxn modelId="{83F3B637-C116-5642-9592-656AEB98E7FF}" type="presParOf" srcId="{F1CE4589-0136-A14D-8750-443D4F7F82B6}" destId="{1E078292-E35B-F346-9F3B-C4FC7D07EBBF}" srcOrd="0" destOrd="0" presId="urn:microsoft.com/office/officeart/2011/layout/HexagonRadial"/>
    <dgm:cxn modelId="{3298AD11-B834-D548-98A9-A19C2FA6FA8A}" type="presParOf" srcId="{8223DD45-3414-AD4A-AF13-BADA0624BB2D}" destId="{C1880B62-0649-6D44-90C2-B0BE7817D9A3}" srcOrd="12" destOrd="0" presId="urn:microsoft.com/office/officeart/2011/layout/HexagonRadial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07947ADF-B411-44F7-B966-5B30B3781FC4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49408AA-0D43-402A-BA26-A9E84DD899E4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400" b="0" kern="1200">
              <a:latin typeface="Arial" panose="020B0604020202020204" pitchFamily="34" charset="0"/>
              <a:cs typeface="Arial" panose="020B0604020202020204" pitchFamily="34" charset="0"/>
            </a:rPr>
            <a:t>Estimating and roadmap for adaptation finance through fiscal frameworks and financing strategies </a:t>
          </a:r>
        </a:p>
        <a:p>
          <a:pPr>
            <a:lnSpc>
              <a:spcPct val="100000"/>
            </a:lnSpc>
          </a:pPr>
          <a:r>
            <a:rPr lang="en-US" sz="1400" b="0" kern="1200">
              <a:solidFill>
                <a:srgbClr val="FFC000">
                  <a:lumMod val="60000"/>
                  <a:lumOff val="40000"/>
                </a:srgb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Azerbaijan, Bangladesh</a:t>
          </a:r>
          <a:r>
            <a:rPr lang="en-US" sz="1400" b="0" kern="1200">
              <a:solidFill>
                <a:schemeClr val="accent4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, Chile, Indonesia (under review) </a:t>
          </a:r>
        </a:p>
      </dgm:t>
    </dgm:pt>
    <dgm:pt modelId="{CFCFFF21-D726-40FE-B46D-A68278E8AD8A}" type="parTrans" cxnId="{C82F8B69-DF4B-4C7B-BD39-A580CF9C34B1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6E375CD-D684-4527-A300-2DC27858A986}" type="sibTrans" cxnId="{C82F8B69-DF4B-4C7B-BD39-A580CF9C34B1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560B157-966F-4989-AEDB-9DBCE526A639}">
      <dgm:prSet custT="1"/>
      <dgm:spPr/>
      <dgm:t>
        <a:bodyPr/>
        <a:lstStyle/>
        <a:p>
          <a:pPr algn="ctr">
            <a:lnSpc>
              <a:spcPct val="100000"/>
            </a:lnSpc>
          </a:pPr>
          <a:r>
            <a:rPr lang="en-US" sz="1400" b="0" kern="1200">
              <a:latin typeface="Arial" panose="020B0604020202020204" pitchFamily="34" charset="0"/>
              <a:cs typeface="Arial" panose="020B0604020202020204" pitchFamily="34" charset="0"/>
            </a:rPr>
            <a:t>Climate integrated budgeting-systemic and process reforms. MTEF, budget call circular – prioritizing climate finance for adaptation </a:t>
          </a:r>
        </a:p>
        <a:p>
          <a:pPr algn="ctr">
            <a:lnSpc>
              <a:spcPct val="100000"/>
            </a:lnSpc>
          </a:pPr>
          <a:r>
            <a:rPr lang="en-US" sz="1400" b="0" kern="1200">
              <a:solidFill>
                <a:srgbClr val="FFC000">
                  <a:lumMod val="60000"/>
                  <a:lumOff val="40000"/>
                </a:srgb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Bangladesh (MTEF), Mexico (Developing sustainability indicators)</a:t>
          </a:r>
        </a:p>
      </dgm:t>
    </dgm:pt>
    <dgm:pt modelId="{68CDA636-739C-48F8-BECD-3866BC4DDAF1}" type="parTrans" cxnId="{5BD7C34C-505C-4C19-9DE8-033CFA85DA4E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0A6885B-F183-4A6B-8B87-14B434B339C3}" type="sibTrans" cxnId="{5BD7C34C-505C-4C19-9DE8-033CFA85DA4E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513354E-9CDA-4495-ABA2-3D5E83FF4883}">
      <dgm:prSet custT="1"/>
      <dgm:spPr/>
      <dgm:t>
        <a:bodyPr/>
        <a:lstStyle/>
        <a:p>
          <a:pPr marL="0" lvl="0" algn="ctr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kern="1200">
              <a:latin typeface="Arial" panose="020B0604020202020204" pitchFamily="34" charset="0"/>
              <a:cs typeface="Arial" panose="020B0604020202020204" pitchFamily="34" charset="0"/>
            </a:rPr>
            <a:t>Planning process – informed allocations for climate change adaptation investments</a:t>
          </a:r>
        </a:p>
        <a:p>
          <a:pPr marL="0"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kern="1200">
              <a:solidFill>
                <a:srgbClr val="FFC000">
                  <a:lumMod val="60000"/>
                  <a:lumOff val="40000"/>
                </a:srgb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Cambodia (system reforms), Nepal, Pakistan </a:t>
          </a:r>
        </a:p>
      </dgm:t>
    </dgm:pt>
    <dgm:pt modelId="{D49AAB69-EAA8-4331-87F5-7F72608BC3EB}" type="parTrans" cxnId="{5A15951E-0097-4BAA-86E3-8465CACBDC07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0493D21-B7EB-420B-9F27-4BDBB71733E0}" type="sibTrans" cxnId="{5A15951E-0097-4BAA-86E3-8465CACBDC07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54A8E45-7DB5-4858-9FD7-6DEB16E4F83C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400" b="0" kern="1200">
              <a:latin typeface="Arial" panose="020B0604020202020204" pitchFamily="34" charset="0"/>
              <a:cs typeface="Arial" panose="020B0604020202020204" pitchFamily="34" charset="0"/>
            </a:rPr>
            <a:t>Risk screening and climate cost benefit analysis of adaptation projects </a:t>
          </a:r>
        </a:p>
        <a:p>
          <a:pPr>
            <a:lnSpc>
              <a:spcPct val="100000"/>
            </a:lnSpc>
          </a:pPr>
          <a:r>
            <a:rPr lang="en-US" sz="1400" b="0" kern="1200">
              <a:solidFill>
                <a:srgbClr val="FFC000">
                  <a:lumMod val="60000"/>
                  <a:lumOff val="40000"/>
                </a:srgb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Fiji, Tonga (Risk screening for development investments) , Thailand)</a:t>
          </a:r>
        </a:p>
      </dgm:t>
    </dgm:pt>
    <dgm:pt modelId="{E1154C17-B5C5-42DE-9F4E-20129249350D}" type="parTrans" cxnId="{E84593BF-FE0E-4B11-B4DF-DFB11D504BF6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C0A37A6-114F-4928-8E7F-EEC9634E56B3}" type="sibTrans" cxnId="{E84593BF-FE0E-4B11-B4DF-DFB11D504BF6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C42C513-46B5-4BBD-A527-A3C705853B54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400" b="0" kern="1200">
              <a:latin typeface="Arial" panose="020B0604020202020204" pitchFamily="34" charset="0"/>
              <a:cs typeface="Arial" panose="020B0604020202020204" pitchFamily="34" charset="0"/>
            </a:rPr>
            <a:t>Climate budget tagging/expenditure review of adaptation allocations and expenditure</a:t>
          </a:r>
        </a:p>
        <a:p>
          <a:pPr>
            <a:lnSpc>
              <a:spcPct val="100000"/>
            </a:lnSpc>
          </a:pPr>
          <a:r>
            <a:rPr lang="en-US" sz="1400" b="0" kern="120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400" b="0" kern="1200">
              <a:solidFill>
                <a:srgbClr val="FFC000">
                  <a:lumMod val="60000"/>
                  <a:lumOff val="40000"/>
                </a:srgb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Armenia, Eswatini, Indonesia, Namibia, Nepal, Rwanda</a:t>
          </a:r>
        </a:p>
      </dgm:t>
    </dgm:pt>
    <dgm:pt modelId="{DEFBC0D2-7605-42FD-B6FB-B1DB46B6F6A3}" type="parTrans" cxnId="{1161171D-D4E7-4C12-83FD-C806B693587E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F198653-6391-443D-88B0-53F07D676964}" type="sibTrans" cxnId="{1161171D-D4E7-4C12-83FD-C806B693587E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098EF3C-4632-401C-ACC2-48843E6872FC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400" b="0" kern="1200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Strengthening role of accountability actors on adaptation finance </a:t>
          </a:r>
        </a:p>
        <a:p>
          <a:pPr>
            <a:lnSpc>
              <a:spcPct val="100000"/>
            </a:lnSpc>
          </a:pPr>
          <a:r>
            <a:rPr lang="en-US" sz="1400" b="0" kern="1200">
              <a:solidFill>
                <a:srgbClr val="FFC000">
                  <a:lumMod val="60000"/>
                  <a:lumOff val="40000"/>
                </a:srgb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Cambodia, Nepal, Uzbekistan</a:t>
          </a:r>
        </a:p>
      </dgm:t>
    </dgm:pt>
    <dgm:pt modelId="{B0D1E36E-7620-4F74-A2ED-950F18C548C3}" type="parTrans" cxnId="{AB3B96F5-0495-42E8-8036-3DDE03F57DC5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84F6847-0ADE-4094-8B9B-0AABD7A050DA}" type="sibTrans" cxnId="{AB3B96F5-0495-42E8-8036-3DDE03F57DC5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61E3B30-87BC-47A0-89E4-6FB942E8821F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400" kern="1200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Private sector financing</a:t>
          </a:r>
          <a:endParaRPr lang="en-US" sz="1400" b="1" kern="1200">
            <a:solidFill>
              <a:prstClr val="white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  <a:p>
          <a:pPr>
            <a:lnSpc>
              <a:spcPct val="100000"/>
            </a:lnSpc>
          </a:pPr>
          <a:r>
            <a:rPr lang="en-US" sz="1400" kern="1200">
              <a:solidFill>
                <a:srgbClr val="FFC000">
                  <a:lumMod val="60000"/>
                  <a:lumOff val="40000"/>
                </a:srgb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Columbia, Indonesia, Uzbekistan  </a:t>
          </a:r>
        </a:p>
      </dgm:t>
    </dgm:pt>
    <dgm:pt modelId="{A865DDA0-908C-47AB-81D6-1C7CE83B275F}" type="parTrans" cxnId="{A7A93FDD-F71D-4FC1-8DC5-230F372EEAAE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B8858A4-4097-424B-AAB9-20DA97985E5B}" type="sibTrans" cxnId="{A7A93FDD-F71D-4FC1-8DC5-230F372EEAAE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EEB0566-EB7C-4EAB-B6E7-970509E4C772}" type="pres">
      <dgm:prSet presAssocID="{07947ADF-B411-44F7-B966-5B30B3781FC4}" presName="diagram" presStyleCnt="0">
        <dgm:presLayoutVars>
          <dgm:dir/>
          <dgm:resizeHandles val="exact"/>
        </dgm:presLayoutVars>
      </dgm:prSet>
      <dgm:spPr/>
    </dgm:pt>
    <dgm:pt modelId="{A475533E-D989-43B4-8A7E-218336BF7FCF}" type="pres">
      <dgm:prSet presAssocID="{A49408AA-0D43-402A-BA26-A9E84DD899E4}" presName="node" presStyleLbl="node1" presStyleIdx="0" presStyleCnt="7" custScaleX="224692" custScaleY="230083">
        <dgm:presLayoutVars>
          <dgm:bulletEnabled val="1"/>
        </dgm:presLayoutVars>
      </dgm:prSet>
      <dgm:spPr/>
    </dgm:pt>
    <dgm:pt modelId="{862679D6-1CD5-4FDB-B2F1-28A8B4040021}" type="pres">
      <dgm:prSet presAssocID="{26E375CD-D684-4527-A300-2DC27858A986}" presName="sibTrans" presStyleCnt="0"/>
      <dgm:spPr/>
    </dgm:pt>
    <dgm:pt modelId="{E9581893-0BB2-4E40-B597-7B92128AFDC5}" type="pres">
      <dgm:prSet presAssocID="{4560B157-966F-4989-AEDB-9DBCE526A639}" presName="node" presStyleLbl="node1" presStyleIdx="1" presStyleCnt="7" custScaleX="224692" custScaleY="230083">
        <dgm:presLayoutVars>
          <dgm:bulletEnabled val="1"/>
        </dgm:presLayoutVars>
      </dgm:prSet>
      <dgm:spPr/>
    </dgm:pt>
    <dgm:pt modelId="{A9ED5FD4-0862-4F20-BCF6-55B670226482}" type="pres">
      <dgm:prSet presAssocID="{D0A6885B-F183-4A6B-8B87-14B434B339C3}" presName="sibTrans" presStyleCnt="0"/>
      <dgm:spPr/>
    </dgm:pt>
    <dgm:pt modelId="{035EA02B-D242-4A4B-822E-93F717B9D517}" type="pres">
      <dgm:prSet presAssocID="{B513354E-9CDA-4495-ABA2-3D5E83FF4883}" presName="node" presStyleLbl="node1" presStyleIdx="2" presStyleCnt="7" custScaleX="224692" custScaleY="230083">
        <dgm:presLayoutVars>
          <dgm:bulletEnabled val="1"/>
        </dgm:presLayoutVars>
      </dgm:prSet>
      <dgm:spPr/>
    </dgm:pt>
    <dgm:pt modelId="{9FD425F4-CE99-443D-8593-D0B0E0F8DB91}" type="pres">
      <dgm:prSet presAssocID="{20493D21-B7EB-420B-9F27-4BDBB71733E0}" presName="sibTrans" presStyleCnt="0"/>
      <dgm:spPr/>
    </dgm:pt>
    <dgm:pt modelId="{6A9FAA26-22FD-476B-AD0F-4405B6B5FE85}" type="pres">
      <dgm:prSet presAssocID="{754A8E45-7DB5-4858-9FD7-6DEB16E4F83C}" presName="node" presStyleLbl="node1" presStyleIdx="3" presStyleCnt="7" custScaleX="224692" custScaleY="230083">
        <dgm:presLayoutVars>
          <dgm:bulletEnabled val="1"/>
        </dgm:presLayoutVars>
      </dgm:prSet>
      <dgm:spPr/>
    </dgm:pt>
    <dgm:pt modelId="{FE51C77D-AFE6-4F8D-8E3F-DD12423C35A4}" type="pres">
      <dgm:prSet presAssocID="{5C0A37A6-114F-4928-8E7F-EEC9634E56B3}" presName="sibTrans" presStyleCnt="0"/>
      <dgm:spPr/>
    </dgm:pt>
    <dgm:pt modelId="{87E813C1-531B-4685-A116-0D37F2831729}" type="pres">
      <dgm:prSet presAssocID="{1C42C513-46B5-4BBD-A527-A3C705853B54}" presName="node" presStyleLbl="node1" presStyleIdx="4" presStyleCnt="7" custScaleX="288377" custScaleY="230083">
        <dgm:presLayoutVars>
          <dgm:bulletEnabled val="1"/>
        </dgm:presLayoutVars>
      </dgm:prSet>
      <dgm:spPr/>
    </dgm:pt>
    <dgm:pt modelId="{0F2FB90A-EFA8-4ADD-BE7D-3CC91AFE20BC}" type="pres">
      <dgm:prSet presAssocID="{FF198653-6391-443D-88B0-53F07D676964}" presName="sibTrans" presStyleCnt="0"/>
      <dgm:spPr/>
    </dgm:pt>
    <dgm:pt modelId="{734B62D4-3FB1-4856-B9F1-6D66FBB82A29}" type="pres">
      <dgm:prSet presAssocID="{9098EF3C-4632-401C-ACC2-48843E6872FC}" presName="node" presStyleLbl="node1" presStyleIdx="5" presStyleCnt="7" custScaleX="224692" custScaleY="230083">
        <dgm:presLayoutVars>
          <dgm:bulletEnabled val="1"/>
        </dgm:presLayoutVars>
      </dgm:prSet>
      <dgm:spPr/>
    </dgm:pt>
    <dgm:pt modelId="{2E69CAB1-BC5C-402D-92BB-EF692DE7C050}" type="pres">
      <dgm:prSet presAssocID="{184F6847-0ADE-4094-8B9B-0AABD7A050DA}" presName="sibTrans" presStyleCnt="0"/>
      <dgm:spPr/>
    </dgm:pt>
    <dgm:pt modelId="{A4515446-A788-4DB3-918B-DC642EFF66FD}" type="pres">
      <dgm:prSet presAssocID="{C61E3B30-87BC-47A0-89E4-6FB942E8821F}" presName="node" presStyleLbl="node1" presStyleIdx="6" presStyleCnt="7" custScaleX="224692" custScaleY="230083" custLinFactNeighborY="614">
        <dgm:presLayoutVars>
          <dgm:bulletEnabled val="1"/>
        </dgm:presLayoutVars>
      </dgm:prSet>
      <dgm:spPr/>
    </dgm:pt>
  </dgm:ptLst>
  <dgm:cxnLst>
    <dgm:cxn modelId="{1161171D-D4E7-4C12-83FD-C806B693587E}" srcId="{07947ADF-B411-44F7-B966-5B30B3781FC4}" destId="{1C42C513-46B5-4BBD-A527-A3C705853B54}" srcOrd="4" destOrd="0" parTransId="{DEFBC0D2-7605-42FD-B6FB-B1DB46B6F6A3}" sibTransId="{FF198653-6391-443D-88B0-53F07D676964}"/>
    <dgm:cxn modelId="{5A15951E-0097-4BAA-86E3-8465CACBDC07}" srcId="{07947ADF-B411-44F7-B966-5B30B3781FC4}" destId="{B513354E-9CDA-4495-ABA2-3D5E83FF4883}" srcOrd="2" destOrd="0" parTransId="{D49AAB69-EAA8-4331-87F5-7F72608BC3EB}" sibTransId="{20493D21-B7EB-420B-9F27-4BDBB71733E0}"/>
    <dgm:cxn modelId="{164A7624-D51F-4690-857C-CBC1715FF4E8}" type="presOf" srcId="{07947ADF-B411-44F7-B966-5B30B3781FC4}" destId="{6EEB0566-EB7C-4EAB-B6E7-970509E4C772}" srcOrd="0" destOrd="0" presId="urn:microsoft.com/office/officeart/2005/8/layout/default"/>
    <dgm:cxn modelId="{B8481961-5824-43DC-8665-2F8A0B67356C}" type="presOf" srcId="{B513354E-9CDA-4495-ABA2-3D5E83FF4883}" destId="{035EA02B-D242-4A4B-822E-93F717B9D517}" srcOrd="0" destOrd="0" presId="urn:microsoft.com/office/officeart/2005/8/layout/default"/>
    <dgm:cxn modelId="{C82F8B69-DF4B-4C7B-BD39-A580CF9C34B1}" srcId="{07947ADF-B411-44F7-B966-5B30B3781FC4}" destId="{A49408AA-0D43-402A-BA26-A9E84DD899E4}" srcOrd="0" destOrd="0" parTransId="{CFCFFF21-D726-40FE-B46D-A68278E8AD8A}" sibTransId="{26E375CD-D684-4527-A300-2DC27858A986}"/>
    <dgm:cxn modelId="{5BD7C34C-505C-4C19-9DE8-033CFA85DA4E}" srcId="{07947ADF-B411-44F7-B966-5B30B3781FC4}" destId="{4560B157-966F-4989-AEDB-9DBCE526A639}" srcOrd="1" destOrd="0" parTransId="{68CDA636-739C-48F8-BECD-3866BC4DDAF1}" sibTransId="{D0A6885B-F183-4A6B-8B87-14B434B339C3}"/>
    <dgm:cxn modelId="{665F0F87-A056-41F9-A580-419BA81B5049}" type="presOf" srcId="{754A8E45-7DB5-4858-9FD7-6DEB16E4F83C}" destId="{6A9FAA26-22FD-476B-AD0F-4405B6B5FE85}" srcOrd="0" destOrd="0" presId="urn:microsoft.com/office/officeart/2005/8/layout/default"/>
    <dgm:cxn modelId="{1992BD93-8DB5-4A3C-92B8-10C35A824A04}" type="presOf" srcId="{1C42C513-46B5-4BBD-A527-A3C705853B54}" destId="{87E813C1-531B-4685-A116-0D37F2831729}" srcOrd="0" destOrd="0" presId="urn:microsoft.com/office/officeart/2005/8/layout/default"/>
    <dgm:cxn modelId="{682402BE-37DB-43CF-B36E-0B583256DD19}" type="presOf" srcId="{C61E3B30-87BC-47A0-89E4-6FB942E8821F}" destId="{A4515446-A788-4DB3-918B-DC642EFF66FD}" srcOrd="0" destOrd="0" presId="urn:microsoft.com/office/officeart/2005/8/layout/default"/>
    <dgm:cxn modelId="{E84593BF-FE0E-4B11-B4DF-DFB11D504BF6}" srcId="{07947ADF-B411-44F7-B966-5B30B3781FC4}" destId="{754A8E45-7DB5-4858-9FD7-6DEB16E4F83C}" srcOrd="3" destOrd="0" parTransId="{E1154C17-B5C5-42DE-9F4E-20129249350D}" sibTransId="{5C0A37A6-114F-4928-8E7F-EEC9634E56B3}"/>
    <dgm:cxn modelId="{0C40F7C2-832B-49FF-9D95-E03CE600467C}" type="presOf" srcId="{4560B157-966F-4989-AEDB-9DBCE526A639}" destId="{E9581893-0BB2-4E40-B597-7B92128AFDC5}" srcOrd="0" destOrd="0" presId="urn:microsoft.com/office/officeart/2005/8/layout/default"/>
    <dgm:cxn modelId="{A7A93FDD-F71D-4FC1-8DC5-230F372EEAAE}" srcId="{07947ADF-B411-44F7-B966-5B30B3781FC4}" destId="{C61E3B30-87BC-47A0-89E4-6FB942E8821F}" srcOrd="6" destOrd="0" parTransId="{A865DDA0-908C-47AB-81D6-1C7CE83B275F}" sibTransId="{CB8858A4-4097-424B-AAB9-20DA97985E5B}"/>
    <dgm:cxn modelId="{CF79A6E8-4F30-4F3F-9C70-0A332292DC9F}" type="presOf" srcId="{A49408AA-0D43-402A-BA26-A9E84DD899E4}" destId="{A475533E-D989-43B4-8A7E-218336BF7FCF}" srcOrd="0" destOrd="0" presId="urn:microsoft.com/office/officeart/2005/8/layout/default"/>
    <dgm:cxn modelId="{AB3B96F5-0495-42E8-8036-3DDE03F57DC5}" srcId="{07947ADF-B411-44F7-B966-5B30B3781FC4}" destId="{9098EF3C-4632-401C-ACC2-48843E6872FC}" srcOrd="5" destOrd="0" parTransId="{B0D1E36E-7620-4F74-A2ED-950F18C548C3}" sibTransId="{184F6847-0ADE-4094-8B9B-0AABD7A050DA}"/>
    <dgm:cxn modelId="{68B9B1FA-96DF-4EA2-BDC2-378B5DB7839D}" type="presOf" srcId="{9098EF3C-4632-401C-ACC2-48843E6872FC}" destId="{734B62D4-3FB1-4856-B9F1-6D66FBB82A29}" srcOrd="0" destOrd="0" presId="urn:microsoft.com/office/officeart/2005/8/layout/default"/>
    <dgm:cxn modelId="{E11E80B7-5D0A-4A76-8C6E-D45397170F32}" type="presParOf" srcId="{6EEB0566-EB7C-4EAB-B6E7-970509E4C772}" destId="{A475533E-D989-43B4-8A7E-218336BF7FCF}" srcOrd="0" destOrd="0" presId="urn:microsoft.com/office/officeart/2005/8/layout/default"/>
    <dgm:cxn modelId="{E6B217CB-7E19-4E21-9A46-F426D7320346}" type="presParOf" srcId="{6EEB0566-EB7C-4EAB-B6E7-970509E4C772}" destId="{862679D6-1CD5-4FDB-B2F1-28A8B4040021}" srcOrd="1" destOrd="0" presId="urn:microsoft.com/office/officeart/2005/8/layout/default"/>
    <dgm:cxn modelId="{DB11C607-5C91-4DFA-B2B7-D4A0FF0C3ECF}" type="presParOf" srcId="{6EEB0566-EB7C-4EAB-B6E7-970509E4C772}" destId="{E9581893-0BB2-4E40-B597-7B92128AFDC5}" srcOrd="2" destOrd="0" presId="urn:microsoft.com/office/officeart/2005/8/layout/default"/>
    <dgm:cxn modelId="{EFCDB854-CF1F-44D6-B791-262076A0AFBA}" type="presParOf" srcId="{6EEB0566-EB7C-4EAB-B6E7-970509E4C772}" destId="{A9ED5FD4-0862-4F20-BCF6-55B670226482}" srcOrd="3" destOrd="0" presId="urn:microsoft.com/office/officeart/2005/8/layout/default"/>
    <dgm:cxn modelId="{8E2934EC-0C8A-4E97-B930-F222D1D6D56D}" type="presParOf" srcId="{6EEB0566-EB7C-4EAB-B6E7-970509E4C772}" destId="{035EA02B-D242-4A4B-822E-93F717B9D517}" srcOrd="4" destOrd="0" presId="urn:microsoft.com/office/officeart/2005/8/layout/default"/>
    <dgm:cxn modelId="{01444917-0919-4E56-974A-583C747E2C6E}" type="presParOf" srcId="{6EEB0566-EB7C-4EAB-B6E7-970509E4C772}" destId="{9FD425F4-CE99-443D-8593-D0B0E0F8DB91}" srcOrd="5" destOrd="0" presId="urn:microsoft.com/office/officeart/2005/8/layout/default"/>
    <dgm:cxn modelId="{F15673C4-B464-407B-9618-6EC8EA92A495}" type="presParOf" srcId="{6EEB0566-EB7C-4EAB-B6E7-970509E4C772}" destId="{6A9FAA26-22FD-476B-AD0F-4405B6B5FE85}" srcOrd="6" destOrd="0" presId="urn:microsoft.com/office/officeart/2005/8/layout/default"/>
    <dgm:cxn modelId="{67A84B6C-4084-4CFE-AA2E-65648261E5F1}" type="presParOf" srcId="{6EEB0566-EB7C-4EAB-B6E7-970509E4C772}" destId="{FE51C77D-AFE6-4F8D-8E3F-DD12423C35A4}" srcOrd="7" destOrd="0" presId="urn:microsoft.com/office/officeart/2005/8/layout/default"/>
    <dgm:cxn modelId="{3D0CC485-AC50-426F-9C34-9C8090B534D4}" type="presParOf" srcId="{6EEB0566-EB7C-4EAB-B6E7-970509E4C772}" destId="{87E813C1-531B-4685-A116-0D37F2831729}" srcOrd="8" destOrd="0" presId="urn:microsoft.com/office/officeart/2005/8/layout/default"/>
    <dgm:cxn modelId="{1BCF1A75-B7A5-4A1E-9757-BB490AE99181}" type="presParOf" srcId="{6EEB0566-EB7C-4EAB-B6E7-970509E4C772}" destId="{0F2FB90A-EFA8-4ADD-BE7D-3CC91AFE20BC}" srcOrd="9" destOrd="0" presId="urn:microsoft.com/office/officeart/2005/8/layout/default"/>
    <dgm:cxn modelId="{AAEC0F6D-E2B5-4152-BDDC-D73C13E9CC9B}" type="presParOf" srcId="{6EEB0566-EB7C-4EAB-B6E7-970509E4C772}" destId="{734B62D4-3FB1-4856-B9F1-6D66FBB82A29}" srcOrd="10" destOrd="0" presId="urn:microsoft.com/office/officeart/2005/8/layout/default"/>
    <dgm:cxn modelId="{DCBF13EC-F562-4310-A8FF-3FB544206BC1}" type="presParOf" srcId="{6EEB0566-EB7C-4EAB-B6E7-970509E4C772}" destId="{2E69CAB1-BC5C-402D-92BB-EF692DE7C050}" srcOrd="11" destOrd="0" presId="urn:microsoft.com/office/officeart/2005/8/layout/default"/>
    <dgm:cxn modelId="{F153C15F-FF1E-4484-B05D-200C70ED8C1B}" type="presParOf" srcId="{6EEB0566-EB7C-4EAB-B6E7-970509E4C772}" destId="{A4515446-A788-4DB3-918B-DC642EFF66FD}" srcOrd="1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08FEA0FB-F6F7-49F4-A0B4-4A216C937402}" type="doc">
      <dgm:prSet loTypeId="urn:microsoft.com/office/officeart/2011/layout/HexagonRadial" loCatId="cycle" qsTypeId="urn:microsoft.com/office/officeart/2005/8/quickstyle/simple5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C346EEB7-FBE5-4BE1-BE1B-B546FA5500A3}">
      <dgm:prSet phldrT="[Text]"/>
      <dgm:spPr>
        <a:solidFill>
          <a:schemeClr val="bg2">
            <a:lumMod val="90000"/>
          </a:schemeClr>
        </a:solidFill>
      </dgm:spPr>
      <dgm:t>
        <a:bodyPr/>
        <a:lstStyle/>
        <a:p>
          <a:r>
            <a:rPr lang="en-US">
              <a:latin typeface="Arial" panose="020B0604020202020204" pitchFamily="34" charset="0"/>
              <a:cs typeface="Arial" panose="020B0604020202020204" pitchFamily="34" charset="0"/>
            </a:rPr>
            <a:t>Mainstreaming in plans and budgets</a:t>
          </a:r>
        </a:p>
      </dgm:t>
    </dgm:pt>
    <dgm:pt modelId="{79565FB1-9C1B-445F-A14A-F6916BB12628}" type="parTrans" cxnId="{BF5D8961-8CFD-42C3-AF63-E4D2AECC8597}">
      <dgm:prSet/>
      <dgm:spPr/>
      <dgm:t>
        <a:bodyPr/>
        <a:lstStyle/>
        <a:p>
          <a:endParaRPr lang="en-US"/>
        </a:p>
      </dgm:t>
    </dgm:pt>
    <dgm:pt modelId="{80A671C2-2E0B-4C20-85BC-E8224FA53075}" type="sibTrans" cxnId="{BF5D8961-8CFD-42C3-AF63-E4D2AECC8597}">
      <dgm:prSet/>
      <dgm:spPr/>
      <dgm:t>
        <a:bodyPr/>
        <a:lstStyle/>
        <a:p>
          <a:endParaRPr lang="en-US"/>
        </a:p>
      </dgm:t>
    </dgm:pt>
    <dgm:pt modelId="{BF20CBB5-1786-4224-9792-7AD5CCC73AA0}">
      <dgm:prSet phldrT="[Text]"/>
      <dgm:spPr>
        <a:solidFill>
          <a:schemeClr val="bg2">
            <a:lumMod val="90000"/>
          </a:schemeClr>
        </a:solidFill>
      </dgm:spPr>
      <dgm:t>
        <a:bodyPr/>
        <a:lstStyle/>
        <a:p>
          <a:r>
            <a:rPr lang="en-US">
              <a:latin typeface="Arial" panose="020B0604020202020204" pitchFamily="34" charset="0"/>
              <a:cs typeface="Arial" panose="020B0604020202020204" pitchFamily="34" charset="0"/>
            </a:rPr>
            <a:t>Quantifying the cost of adaptation options</a:t>
          </a:r>
        </a:p>
      </dgm:t>
    </dgm:pt>
    <dgm:pt modelId="{F7755C95-AF43-4D35-BF40-8D517E827765}" type="parTrans" cxnId="{97DF32BA-1564-4222-B87E-989E2451EFC6}">
      <dgm:prSet/>
      <dgm:spPr/>
      <dgm:t>
        <a:bodyPr/>
        <a:lstStyle/>
        <a:p>
          <a:endParaRPr lang="en-US"/>
        </a:p>
      </dgm:t>
    </dgm:pt>
    <dgm:pt modelId="{B9575B7F-76DD-4DFE-9636-A424D7E383EA}" type="sibTrans" cxnId="{97DF32BA-1564-4222-B87E-989E2451EFC6}">
      <dgm:prSet/>
      <dgm:spPr/>
      <dgm:t>
        <a:bodyPr/>
        <a:lstStyle/>
        <a:p>
          <a:endParaRPr lang="en-US"/>
        </a:p>
      </dgm:t>
    </dgm:pt>
    <dgm:pt modelId="{686663D3-D5DE-4A4B-9436-D1DF28B75CEB}">
      <dgm:prSet phldrT="[Text]"/>
      <dgm:spPr>
        <a:solidFill>
          <a:schemeClr val="bg2">
            <a:lumMod val="90000"/>
          </a:schemeClr>
        </a:solidFill>
      </dgm:spPr>
      <dgm:t>
        <a:bodyPr/>
        <a:lstStyle/>
        <a:p>
          <a:r>
            <a:rPr lang="en-US">
              <a:latin typeface="Arial" panose="020B0604020202020204" pitchFamily="34" charset="0"/>
              <a:cs typeface="Arial" panose="020B0604020202020204" pitchFamily="34" charset="0"/>
            </a:rPr>
            <a:t>Strengthening adaptation governance</a:t>
          </a:r>
        </a:p>
      </dgm:t>
    </dgm:pt>
    <dgm:pt modelId="{CF99448B-1FA3-466F-AA16-30FEBB21E458}" type="parTrans" cxnId="{7EEF2BE6-86AF-4B90-9D6E-2ECAE2C0601D}">
      <dgm:prSet/>
      <dgm:spPr/>
      <dgm:t>
        <a:bodyPr/>
        <a:lstStyle/>
        <a:p>
          <a:endParaRPr lang="en-US"/>
        </a:p>
      </dgm:t>
    </dgm:pt>
    <dgm:pt modelId="{E7EA6C8A-DC4E-4A1A-A0F5-0BF277EB9074}" type="sibTrans" cxnId="{7EEF2BE6-86AF-4B90-9D6E-2ECAE2C0601D}">
      <dgm:prSet/>
      <dgm:spPr/>
      <dgm:t>
        <a:bodyPr/>
        <a:lstStyle/>
        <a:p>
          <a:endParaRPr lang="en-US"/>
        </a:p>
      </dgm:t>
    </dgm:pt>
    <dgm:pt modelId="{BDB2F4CA-70AD-46D3-BC6A-E10ED43728C8}">
      <dgm:prSet phldrT="[Text]"/>
      <dgm:spPr/>
      <dgm:t>
        <a:bodyPr/>
        <a:lstStyle/>
        <a:p>
          <a:r>
            <a:rPr lang="en-US">
              <a:latin typeface="Arial" panose="020B0604020202020204" pitchFamily="34" charset="0"/>
              <a:cs typeface="Arial" panose="020B0604020202020204" pitchFamily="34" charset="0"/>
            </a:rPr>
            <a:t>Nature based solutions </a:t>
          </a:r>
        </a:p>
      </dgm:t>
    </dgm:pt>
    <dgm:pt modelId="{7D1616AA-527A-434F-A8D0-5D9EA706BB69}" type="parTrans" cxnId="{F3F282CF-F1A6-4040-A2EC-178313BAA89F}">
      <dgm:prSet/>
      <dgm:spPr/>
      <dgm:t>
        <a:bodyPr/>
        <a:lstStyle/>
        <a:p>
          <a:endParaRPr lang="en-US"/>
        </a:p>
      </dgm:t>
    </dgm:pt>
    <dgm:pt modelId="{B475D9C9-398B-49A7-A183-A2B4E6430F43}" type="sibTrans" cxnId="{F3F282CF-F1A6-4040-A2EC-178313BAA89F}">
      <dgm:prSet/>
      <dgm:spPr/>
      <dgm:t>
        <a:bodyPr/>
        <a:lstStyle/>
        <a:p>
          <a:endParaRPr lang="en-US"/>
        </a:p>
      </dgm:t>
    </dgm:pt>
    <dgm:pt modelId="{B80BB3AD-4B54-4B09-981E-E6112C563C99}">
      <dgm:prSet phldrT="[Text]"/>
      <dgm:spPr>
        <a:solidFill>
          <a:schemeClr val="bg2">
            <a:lumMod val="90000"/>
          </a:schemeClr>
        </a:solidFill>
      </dgm:spPr>
      <dgm:t>
        <a:bodyPr/>
        <a:lstStyle/>
        <a:p>
          <a:r>
            <a:rPr lang="en-US">
              <a:latin typeface="Arial" panose="020B0604020202020204" pitchFamily="34" charset="0"/>
              <a:cs typeface="Arial" panose="020B0604020202020204" pitchFamily="34" charset="0"/>
            </a:rPr>
            <a:t>Adaptation pipelines and projects</a:t>
          </a:r>
        </a:p>
      </dgm:t>
    </dgm:pt>
    <dgm:pt modelId="{576DBEEF-1FA9-4583-A253-64908A2CB2A4}" type="parTrans" cxnId="{F9B5E860-287E-4558-A655-0B97E2718AA4}">
      <dgm:prSet/>
      <dgm:spPr/>
      <dgm:t>
        <a:bodyPr/>
        <a:lstStyle/>
        <a:p>
          <a:endParaRPr lang="en-US"/>
        </a:p>
      </dgm:t>
    </dgm:pt>
    <dgm:pt modelId="{B904B2ED-F1F1-4BC5-99E5-5132996EFDB1}" type="sibTrans" cxnId="{F9B5E860-287E-4558-A655-0B97E2718AA4}">
      <dgm:prSet/>
      <dgm:spPr/>
      <dgm:t>
        <a:bodyPr/>
        <a:lstStyle/>
        <a:p>
          <a:endParaRPr lang="en-US"/>
        </a:p>
      </dgm:t>
    </dgm:pt>
    <dgm:pt modelId="{3A68BB59-6C62-46B0-8C9F-BEACF03C4FBE}">
      <dgm:prSet phldrT="[Text]"/>
      <dgm:spPr>
        <a:solidFill>
          <a:schemeClr val="bg2">
            <a:lumMod val="90000"/>
          </a:schemeClr>
        </a:solidFill>
      </dgm:spPr>
      <dgm:t>
        <a:bodyPr/>
        <a:lstStyle/>
        <a:p>
          <a:r>
            <a:rPr lang="en-US">
              <a:latin typeface="Arial" panose="020B0604020202020204" pitchFamily="34" charset="0"/>
              <a:cs typeface="Arial" panose="020B0604020202020204" pitchFamily="34" charset="0"/>
            </a:rPr>
            <a:t>Financing strategies, investment plans</a:t>
          </a:r>
        </a:p>
      </dgm:t>
    </dgm:pt>
    <dgm:pt modelId="{20B4523B-C0BA-4B44-A2CC-C2312AB56356}" type="parTrans" cxnId="{6F985D2C-107C-4B87-818E-E8E31256A69E}">
      <dgm:prSet/>
      <dgm:spPr/>
      <dgm:t>
        <a:bodyPr/>
        <a:lstStyle/>
        <a:p>
          <a:endParaRPr lang="en-US"/>
        </a:p>
      </dgm:t>
    </dgm:pt>
    <dgm:pt modelId="{E01D68F8-BE42-414D-9889-A5F42FB2EE99}" type="sibTrans" cxnId="{6F985D2C-107C-4B87-818E-E8E31256A69E}">
      <dgm:prSet/>
      <dgm:spPr/>
      <dgm:t>
        <a:bodyPr/>
        <a:lstStyle/>
        <a:p>
          <a:endParaRPr lang="en-US"/>
        </a:p>
      </dgm:t>
    </dgm:pt>
    <dgm:pt modelId="{71EA0267-ED1B-4E92-993F-765E0524804B}">
      <dgm:prSet phldrT="[Text]"/>
      <dgm:spPr>
        <a:solidFill>
          <a:schemeClr val="bg2">
            <a:lumMod val="90000"/>
          </a:schemeClr>
        </a:solidFill>
      </dgm:spPr>
      <dgm:t>
        <a:bodyPr/>
        <a:lstStyle/>
        <a:p>
          <a:r>
            <a:rPr lang="en-US">
              <a:latin typeface="Arial" panose="020B0604020202020204" pitchFamily="34" charset="0"/>
              <a:cs typeface="Arial" panose="020B0604020202020204" pitchFamily="34" charset="0"/>
            </a:rPr>
            <a:t>Enhancing the evidence, metrics and capacity</a:t>
          </a:r>
        </a:p>
      </dgm:t>
    </dgm:pt>
    <dgm:pt modelId="{BF2E68AF-1CD8-4262-91E8-58752D273731}" type="sibTrans" cxnId="{C44CAB6E-4D93-421E-8BDF-62CF8EB937C8}">
      <dgm:prSet/>
      <dgm:spPr/>
      <dgm:t>
        <a:bodyPr/>
        <a:lstStyle/>
        <a:p>
          <a:endParaRPr lang="en-US"/>
        </a:p>
      </dgm:t>
    </dgm:pt>
    <dgm:pt modelId="{1D22DA9B-B167-4A7D-8D0A-F8B512850CBD}" type="parTrans" cxnId="{C44CAB6E-4D93-421E-8BDF-62CF8EB937C8}">
      <dgm:prSet/>
      <dgm:spPr/>
      <dgm:t>
        <a:bodyPr/>
        <a:lstStyle/>
        <a:p>
          <a:endParaRPr lang="en-US"/>
        </a:p>
      </dgm:t>
    </dgm:pt>
    <dgm:pt modelId="{11CBE1EA-BBE0-49BF-9ECB-EBEE12256A02}">
      <dgm:prSet phldrT="[Text]"/>
      <dgm:spPr/>
      <dgm:t>
        <a:bodyPr/>
        <a:lstStyle/>
        <a:p>
          <a:endParaRPr lang="en-US"/>
        </a:p>
      </dgm:t>
    </dgm:pt>
    <dgm:pt modelId="{3724076C-A33F-4F2C-AD42-B7DAB31C3D9B}" type="sibTrans" cxnId="{21414D39-1D4B-4E6D-B600-27D7C7DC8C4C}">
      <dgm:prSet/>
      <dgm:spPr/>
      <dgm:t>
        <a:bodyPr/>
        <a:lstStyle/>
        <a:p>
          <a:endParaRPr lang="en-US"/>
        </a:p>
      </dgm:t>
    </dgm:pt>
    <dgm:pt modelId="{3AA5F96B-676A-4F96-B286-836FAE942AD1}" type="parTrans" cxnId="{21414D39-1D4B-4E6D-B600-27D7C7DC8C4C}">
      <dgm:prSet/>
      <dgm:spPr/>
      <dgm:t>
        <a:bodyPr/>
        <a:lstStyle/>
        <a:p>
          <a:endParaRPr lang="en-US"/>
        </a:p>
      </dgm:t>
    </dgm:pt>
    <dgm:pt modelId="{8223DD45-3414-AD4A-AF13-BADA0624BB2D}" type="pres">
      <dgm:prSet presAssocID="{08FEA0FB-F6F7-49F4-A0B4-4A216C937402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325F1B9D-E504-DA4A-A9D9-87E6AA6B459F}" type="pres">
      <dgm:prSet presAssocID="{C346EEB7-FBE5-4BE1-BE1B-B546FA5500A3}" presName="Parent" presStyleLbl="node0" presStyleIdx="0" presStyleCnt="1">
        <dgm:presLayoutVars>
          <dgm:chMax val="6"/>
          <dgm:chPref val="6"/>
        </dgm:presLayoutVars>
      </dgm:prSet>
      <dgm:spPr/>
    </dgm:pt>
    <dgm:pt modelId="{B6053455-D29A-A54C-8AE6-47327C246D9C}" type="pres">
      <dgm:prSet presAssocID="{BF20CBB5-1786-4224-9792-7AD5CCC73AA0}" presName="Accent1" presStyleCnt="0"/>
      <dgm:spPr/>
    </dgm:pt>
    <dgm:pt modelId="{5C216EED-B347-2142-A494-D48A95809A2D}" type="pres">
      <dgm:prSet presAssocID="{BF20CBB5-1786-4224-9792-7AD5CCC73AA0}" presName="Accent" presStyleLbl="bgShp" presStyleIdx="0" presStyleCnt="6"/>
      <dgm:spPr/>
    </dgm:pt>
    <dgm:pt modelId="{95674336-2E3D-DB40-BCC8-EAC62CCCDA1C}" type="pres">
      <dgm:prSet presAssocID="{BF20CBB5-1786-4224-9792-7AD5CCC73AA0}" presName="Child1" presStyleLbl="node1" presStyleIdx="0" presStyleCnt="6">
        <dgm:presLayoutVars>
          <dgm:chMax val="0"/>
          <dgm:chPref val="0"/>
          <dgm:bulletEnabled val="1"/>
        </dgm:presLayoutVars>
      </dgm:prSet>
      <dgm:spPr/>
    </dgm:pt>
    <dgm:pt modelId="{53BA5005-9209-764C-AF23-8DA86F4D3F66}" type="pres">
      <dgm:prSet presAssocID="{686663D3-D5DE-4A4B-9436-D1DF28B75CEB}" presName="Accent2" presStyleCnt="0"/>
      <dgm:spPr/>
    </dgm:pt>
    <dgm:pt modelId="{7C63EC56-8AD8-1748-9E1B-2E03333823B2}" type="pres">
      <dgm:prSet presAssocID="{686663D3-D5DE-4A4B-9436-D1DF28B75CEB}" presName="Accent" presStyleLbl="bgShp" presStyleIdx="1" presStyleCnt="6"/>
      <dgm:spPr/>
    </dgm:pt>
    <dgm:pt modelId="{35A03239-37C3-764D-9D91-F241641B832F}" type="pres">
      <dgm:prSet presAssocID="{686663D3-D5DE-4A4B-9436-D1DF28B75CEB}" presName="Child2" presStyleLbl="node1" presStyleIdx="1" presStyleCnt="6">
        <dgm:presLayoutVars>
          <dgm:chMax val="0"/>
          <dgm:chPref val="0"/>
          <dgm:bulletEnabled val="1"/>
        </dgm:presLayoutVars>
      </dgm:prSet>
      <dgm:spPr/>
    </dgm:pt>
    <dgm:pt modelId="{91EBD597-3282-FB45-8059-19A6D188797F}" type="pres">
      <dgm:prSet presAssocID="{71EA0267-ED1B-4E92-993F-765E0524804B}" presName="Accent3" presStyleCnt="0"/>
      <dgm:spPr/>
    </dgm:pt>
    <dgm:pt modelId="{C466B4EC-5679-3044-A747-981CD5CBF12B}" type="pres">
      <dgm:prSet presAssocID="{71EA0267-ED1B-4E92-993F-765E0524804B}" presName="Accent" presStyleLbl="bgShp" presStyleIdx="2" presStyleCnt="6"/>
      <dgm:spPr/>
    </dgm:pt>
    <dgm:pt modelId="{471E323E-F2EB-5541-8E90-EBA843D56A7B}" type="pres">
      <dgm:prSet presAssocID="{71EA0267-ED1B-4E92-993F-765E0524804B}" presName="Child3" presStyleLbl="node1" presStyleIdx="2" presStyleCnt="6">
        <dgm:presLayoutVars>
          <dgm:chMax val="0"/>
          <dgm:chPref val="0"/>
          <dgm:bulletEnabled val="1"/>
        </dgm:presLayoutVars>
      </dgm:prSet>
      <dgm:spPr/>
    </dgm:pt>
    <dgm:pt modelId="{9157E4BD-CFD6-7E4F-9DCF-A9DDC539DC98}" type="pres">
      <dgm:prSet presAssocID="{BDB2F4CA-70AD-46D3-BC6A-E10ED43728C8}" presName="Accent4" presStyleCnt="0"/>
      <dgm:spPr/>
    </dgm:pt>
    <dgm:pt modelId="{DF87F3C8-A077-5D47-84F8-F355D2B04AAC}" type="pres">
      <dgm:prSet presAssocID="{BDB2F4CA-70AD-46D3-BC6A-E10ED43728C8}" presName="Accent" presStyleLbl="bgShp" presStyleIdx="3" presStyleCnt="6"/>
      <dgm:spPr/>
    </dgm:pt>
    <dgm:pt modelId="{C1275B7B-CC1B-634D-94BA-07686E6D28D3}" type="pres">
      <dgm:prSet presAssocID="{BDB2F4CA-70AD-46D3-BC6A-E10ED43728C8}" presName="Child4" presStyleLbl="node1" presStyleIdx="3" presStyleCnt="6">
        <dgm:presLayoutVars>
          <dgm:chMax val="0"/>
          <dgm:chPref val="0"/>
          <dgm:bulletEnabled val="1"/>
        </dgm:presLayoutVars>
      </dgm:prSet>
      <dgm:spPr/>
    </dgm:pt>
    <dgm:pt modelId="{94539385-3E4E-704B-8A8C-EDFFE9BB963F}" type="pres">
      <dgm:prSet presAssocID="{B80BB3AD-4B54-4B09-981E-E6112C563C99}" presName="Accent5" presStyleCnt="0"/>
      <dgm:spPr/>
    </dgm:pt>
    <dgm:pt modelId="{26BF7205-44B4-CD45-B912-81E9DFBA4339}" type="pres">
      <dgm:prSet presAssocID="{B80BB3AD-4B54-4B09-981E-E6112C563C99}" presName="Accent" presStyleLbl="bgShp" presStyleIdx="4" presStyleCnt="6"/>
      <dgm:spPr/>
    </dgm:pt>
    <dgm:pt modelId="{EA6D55C2-71DC-494C-A7F5-507ABCAED78C}" type="pres">
      <dgm:prSet presAssocID="{B80BB3AD-4B54-4B09-981E-E6112C563C99}" presName="Child5" presStyleLbl="node1" presStyleIdx="4" presStyleCnt="6">
        <dgm:presLayoutVars>
          <dgm:chMax val="0"/>
          <dgm:chPref val="0"/>
          <dgm:bulletEnabled val="1"/>
        </dgm:presLayoutVars>
      </dgm:prSet>
      <dgm:spPr/>
    </dgm:pt>
    <dgm:pt modelId="{F1CE4589-0136-A14D-8750-443D4F7F82B6}" type="pres">
      <dgm:prSet presAssocID="{3A68BB59-6C62-46B0-8C9F-BEACF03C4FBE}" presName="Accent6" presStyleCnt="0"/>
      <dgm:spPr/>
    </dgm:pt>
    <dgm:pt modelId="{1E078292-E35B-F346-9F3B-C4FC7D07EBBF}" type="pres">
      <dgm:prSet presAssocID="{3A68BB59-6C62-46B0-8C9F-BEACF03C4FBE}" presName="Accent" presStyleLbl="bgShp" presStyleIdx="5" presStyleCnt="6"/>
      <dgm:spPr/>
    </dgm:pt>
    <dgm:pt modelId="{C1880B62-0649-6D44-90C2-B0BE7817D9A3}" type="pres">
      <dgm:prSet presAssocID="{3A68BB59-6C62-46B0-8C9F-BEACF03C4FBE}" presName="Child6" presStyleLbl="node1" presStyleIdx="5" presStyleCnt="6">
        <dgm:presLayoutVars>
          <dgm:chMax val="0"/>
          <dgm:chPref val="0"/>
          <dgm:bulletEnabled val="1"/>
        </dgm:presLayoutVars>
      </dgm:prSet>
      <dgm:spPr/>
    </dgm:pt>
  </dgm:ptLst>
  <dgm:cxnLst>
    <dgm:cxn modelId="{2C772D09-40AB-4747-8973-0A2AB03E55C4}" type="presOf" srcId="{71EA0267-ED1B-4E92-993F-765E0524804B}" destId="{471E323E-F2EB-5541-8E90-EBA843D56A7B}" srcOrd="0" destOrd="0" presId="urn:microsoft.com/office/officeart/2011/layout/HexagonRadial"/>
    <dgm:cxn modelId="{6F985D2C-107C-4B87-818E-E8E31256A69E}" srcId="{C346EEB7-FBE5-4BE1-BE1B-B546FA5500A3}" destId="{3A68BB59-6C62-46B0-8C9F-BEACF03C4FBE}" srcOrd="5" destOrd="0" parTransId="{20B4523B-C0BA-4B44-A2CC-C2312AB56356}" sibTransId="{E01D68F8-BE42-414D-9889-A5F42FB2EE99}"/>
    <dgm:cxn modelId="{7ABE592E-1792-D844-843A-12CBA1CE963C}" type="presOf" srcId="{BDB2F4CA-70AD-46D3-BC6A-E10ED43728C8}" destId="{C1275B7B-CC1B-634D-94BA-07686E6D28D3}" srcOrd="0" destOrd="0" presId="urn:microsoft.com/office/officeart/2011/layout/HexagonRadial"/>
    <dgm:cxn modelId="{9326AA38-F7BE-0D44-B110-79EE71B58859}" type="presOf" srcId="{686663D3-D5DE-4A4B-9436-D1DF28B75CEB}" destId="{35A03239-37C3-764D-9D91-F241641B832F}" srcOrd="0" destOrd="0" presId="urn:microsoft.com/office/officeart/2011/layout/HexagonRadial"/>
    <dgm:cxn modelId="{21414D39-1D4B-4E6D-B600-27D7C7DC8C4C}" srcId="{08FEA0FB-F6F7-49F4-A0B4-4A216C937402}" destId="{11CBE1EA-BBE0-49BF-9ECB-EBEE12256A02}" srcOrd="1" destOrd="0" parTransId="{3AA5F96B-676A-4F96-B286-836FAE942AD1}" sibTransId="{3724076C-A33F-4F2C-AD42-B7DAB31C3D9B}"/>
    <dgm:cxn modelId="{F9B5E860-287E-4558-A655-0B97E2718AA4}" srcId="{C346EEB7-FBE5-4BE1-BE1B-B546FA5500A3}" destId="{B80BB3AD-4B54-4B09-981E-E6112C563C99}" srcOrd="4" destOrd="0" parTransId="{576DBEEF-1FA9-4583-A253-64908A2CB2A4}" sibTransId="{B904B2ED-F1F1-4BC5-99E5-5132996EFDB1}"/>
    <dgm:cxn modelId="{BF5D8961-8CFD-42C3-AF63-E4D2AECC8597}" srcId="{08FEA0FB-F6F7-49F4-A0B4-4A216C937402}" destId="{C346EEB7-FBE5-4BE1-BE1B-B546FA5500A3}" srcOrd="0" destOrd="0" parTransId="{79565FB1-9C1B-445F-A14A-F6916BB12628}" sibTransId="{80A671C2-2E0B-4C20-85BC-E8224FA53075}"/>
    <dgm:cxn modelId="{C44CAB6E-4D93-421E-8BDF-62CF8EB937C8}" srcId="{C346EEB7-FBE5-4BE1-BE1B-B546FA5500A3}" destId="{71EA0267-ED1B-4E92-993F-765E0524804B}" srcOrd="2" destOrd="0" parTransId="{1D22DA9B-B167-4A7D-8D0A-F8B512850CBD}" sibTransId="{BF2E68AF-1CD8-4262-91E8-58752D273731}"/>
    <dgm:cxn modelId="{F664AF6F-6301-AF47-AAB9-95FFF4AA0F82}" type="presOf" srcId="{BF20CBB5-1786-4224-9792-7AD5CCC73AA0}" destId="{95674336-2E3D-DB40-BCC8-EAC62CCCDA1C}" srcOrd="0" destOrd="0" presId="urn:microsoft.com/office/officeart/2011/layout/HexagonRadial"/>
    <dgm:cxn modelId="{13E8A756-6DF1-B840-88FC-2ABC0882401E}" type="presOf" srcId="{3A68BB59-6C62-46B0-8C9F-BEACF03C4FBE}" destId="{C1880B62-0649-6D44-90C2-B0BE7817D9A3}" srcOrd="0" destOrd="0" presId="urn:microsoft.com/office/officeart/2011/layout/HexagonRadial"/>
    <dgm:cxn modelId="{3E11BF7B-18EC-444D-AD43-5DBF37CFB8B2}" type="presOf" srcId="{B80BB3AD-4B54-4B09-981E-E6112C563C99}" destId="{EA6D55C2-71DC-494C-A7F5-507ABCAED78C}" srcOrd="0" destOrd="0" presId="urn:microsoft.com/office/officeart/2011/layout/HexagonRadial"/>
    <dgm:cxn modelId="{7416ED98-1ECE-9B41-958D-AFF3DC8EEE08}" type="presOf" srcId="{08FEA0FB-F6F7-49F4-A0B4-4A216C937402}" destId="{8223DD45-3414-AD4A-AF13-BADA0624BB2D}" srcOrd="0" destOrd="0" presId="urn:microsoft.com/office/officeart/2011/layout/HexagonRadial"/>
    <dgm:cxn modelId="{FABA9FB1-B5F0-0C47-B6B0-6220E85FB23A}" type="presOf" srcId="{C346EEB7-FBE5-4BE1-BE1B-B546FA5500A3}" destId="{325F1B9D-E504-DA4A-A9D9-87E6AA6B459F}" srcOrd="0" destOrd="0" presId="urn:microsoft.com/office/officeart/2011/layout/HexagonRadial"/>
    <dgm:cxn modelId="{97DF32BA-1564-4222-B87E-989E2451EFC6}" srcId="{C346EEB7-FBE5-4BE1-BE1B-B546FA5500A3}" destId="{BF20CBB5-1786-4224-9792-7AD5CCC73AA0}" srcOrd="0" destOrd="0" parTransId="{F7755C95-AF43-4D35-BF40-8D517E827765}" sibTransId="{B9575B7F-76DD-4DFE-9636-A424D7E383EA}"/>
    <dgm:cxn modelId="{F3F282CF-F1A6-4040-A2EC-178313BAA89F}" srcId="{C346EEB7-FBE5-4BE1-BE1B-B546FA5500A3}" destId="{BDB2F4CA-70AD-46D3-BC6A-E10ED43728C8}" srcOrd="3" destOrd="0" parTransId="{7D1616AA-527A-434F-A8D0-5D9EA706BB69}" sibTransId="{B475D9C9-398B-49A7-A183-A2B4E6430F43}"/>
    <dgm:cxn modelId="{7EEF2BE6-86AF-4B90-9D6E-2ECAE2C0601D}" srcId="{C346EEB7-FBE5-4BE1-BE1B-B546FA5500A3}" destId="{686663D3-D5DE-4A4B-9436-D1DF28B75CEB}" srcOrd="1" destOrd="0" parTransId="{CF99448B-1FA3-466F-AA16-30FEBB21E458}" sibTransId="{E7EA6C8A-DC4E-4A1A-A0F5-0BF277EB9074}"/>
    <dgm:cxn modelId="{EE385B5B-2A4E-384B-8B5E-D7061BD20737}" type="presParOf" srcId="{8223DD45-3414-AD4A-AF13-BADA0624BB2D}" destId="{325F1B9D-E504-DA4A-A9D9-87E6AA6B459F}" srcOrd="0" destOrd="0" presId="urn:microsoft.com/office/officeart/2011/layout/HexagonRadial"/>
    <dgm:cxn modelId="{5A983A61-230B-FE41-A585-D35B6B0DD994}" type="presParOf" srcId="{8223DD45-3414-AD4A-AF13-BADA0624BB2D}" destId="{B6053455-D29A-A54C-8AE6-47327C246D9C}" srcOrd="1" destOrd="0" presId="urn:microsoft.com/office/officeart/2011/layout/HexagonRadial"/>
    <dgm:cxn modelId="{BDEC043E-F995-6B46-9529-6845DB0D5EFD}" type="presParOf" srcId="{B6053455-D29A-A54C-8AE6-47327C246D9C}" destId="{5C216EED-B347-2142-A494-D48A95809A2D}" srcOrd="0" destOrd="0" presId="urn:microsoft.com/office/officeart/2011/layout/HexagonRadial"/>
    <dgm:cxn modelId="{6CD6B599-E81F-9E49-8A1C-D90C7C04DAAC}" type="presParOf" srcId="{8223DD45-3414-AD4A-AF13-BADA0624BB2D}" destId="{95674336-2E3D-DB40-BCC8-EAC62CCCDA1C}" srcOrd="2" destOrd="0" presId="urn:microsoft.com/office/officeart/2011/layout/HexagonRadial"/>
    <dgm:cxn modelId="{B8D5CB7D-A8E8-F448-A76B-774D77246261}" type="presParOf" srcId="{8223DD45-3414-AD4A-AF13-BADA0624BB2D}" destId="{53BA5005-9209-764C-AF23-8DA86F4D3F66}" srcOrd="3" destOrd="0" presId="urn:microsoft.com/office/officeart/2011/layout/HexagonRadial"/>
    <dgm:cxn modelId="{45595770-4DC6-5C45-9A71-DC087069112F}" type="presParOf" srcId="{53BA5005-9209-764C-AF23-8DA86F4D3F66}" destId="{7C63EC56-8AD8-1748-9E1B-2E03333823B2}" srcOrd="0" destOrd="0" presId="urn:microsoft.com/office/officeart/2011/layout/HexagonRadial"/>
    <dgm:cxn modelId="{7BC78081-010F-AB45-8E9D-35B3EC7AC48C}" type="presParOf" srcId="{8223DD45-3414-AD4A-AF13-BADA0624BB2D}" destId="{35A03239-37C3-764D-9D91-F241641B832F}" srcOrd="4" destOrd="0" presId="urn:microsoft.com/office/officeart/2011/layout/HexagonRadial"/>
    <dgm:cxn modelId="{AD87ACE7-F8AA-3E45-B6D7-D5507FEB087C}" type="presParOf" srcId="{8223DD45-3414-AD4A-AF13-BADA0624BB2D}" destId="{91EBD597-3282-FB45-8059-19A6D188797F}" srcOrd="5" destOrd="0" presId="urn:microsoft.com/office/officeart/2011/layout/HexagonRadial"/>
    <dgm:cxn modelId="{31FDD141-DC1E-7845-B303-9321A82CA87E}" type="presParOf" srcId="{91EBD597-3282-FB45-8059-19A6D188797F}" destId="{C466B4EC-5679-3044-A747-981CD5CBF12B}" srcOrd="0" destOrd="0" presId="urn:microsoft.com/office/officeart/2011/layout/HexagonRadial"/>
    <dgm:cxn modelId="{E8B21D7F-DCBD-5244-B138-EA64AE9BB806}" type="presParOf" srcId="{8223DD45-3414-AD4A-AF13-BADA0624BB2D}" destId="{471E323E-F2EB-5541-8E90-EBA843D56A7B}" srcOrd="6" destOrd="0" presId="urn:microsoft.com/office/officeart/2011/layout/HexagonRadial"/>
    <dgm:cxn modelId="{B4556D98-03C9-C341-80D9-ED30ECFBE5C7}" type="presParOf" srcId="{8223DD45-3414-AD4A-AF13-BADA0624BB2D}" destId="{9157E4BD-CFD6-7E4F-9DCF-A9DDC539DC98}" srcOrd="7" destOrd="0" presId="urn:microsoft.com/office/officeart/2011/layout/HexagonRadial"/>
    <dgm:cxn modelId="{EA2EADC1-1023-E94B-A990-A114B88FB110}" type="presParOf" srcId="{9157E4BD-CFD6-7E4F-9DCF-A9DDC539DC98}" destId="{DF87F3C8-A077-5D47-84F8-F355D2B04AAC}" srcOrd="0" destOrd="0" presId="urn:microsoft.com/office/officeart/2011/layout/HexagonRadial"/>
    <dgm:cxn modelId="{ECCD5EAA-2EE4-8C4E-9FC0-4B18EBB0C3D4}" type="presParOf" srcId="{8223DD45-3414-AD4A-AF13-BADA0624BB2D}" destId="{C1275B7B-CC1B-634D-94BA-07686E6D28D3}" srcOrd="8" destOrd="0" presId="urn:microsoft.com/office/officeart/2011/layout/HexagonRadial"/>
    <dgm:cxn modelId="{1485C6A0-0FD4-1E40-B7A7-EC5324A43929}" type="presParOf" srcId="{8223DD45-3414-AD4A-AF13-BADA0624BB2D}" destId="{94539385-3E4E-704B-8A8C-EDFFE9BB963F}" srcOrd="9" destOrd="0" presId="urn:microsoft.com/office/officeart/2011/layout/HexagonRadial"/>
    <dgm:cxn modelId="{F3F03C2D-2AD7-914E-9A66-9CE17C734D40}" type="presParOf" srcId="{94539385-3E4E-704B-8A8C-EDFFE9BB963F}" destId="{26BF7205-44B4-CD45-B912-81E9DFBA4339}" srcOrd="0" destOrd="0" presId="urn:microsoft.com/office/officeart/2011/layout/HexagonRadial"/>
    <dgm:cxn modelId="{75D5E104-793E-DE4B-A300-523449DF277C}" type="presParOf" srcId="{8223DD45-3414-AD4A-AF13-BADA0624BB2D}" destId="{EA6D55C2-71DC-494C-A7F5-507ABCAED78C}" srcOrd="10" destOrd="0" presId="urn:microsoft.com/office/officeart/2011/layout/HexagonRadial"/>
    <dgm:cxn modelId="{85F3B3CB-8BAA-F144-B92B-C99BC7F510A3}" type="presParOf" srcId="{8223DD45-3414-AD4A-AF13-BADA0624BB2D}" destId="{F1CE4589-0136-A14D-8750-443D4F7F82B6}" srcOrd="11" destOrd="0" presId="urn:microsoft.com/office/officeart/2011/layout/HexagonRadial"/>
    <dgm:cxn modelId="{83F3B637-C116-5642-9592-656AEB98E7FF}" type="presParOf" srcId="{F1CE4589-0136-A14D-8750-443D4F7F82B6}" destId="{1E078292-E35B-F346-9F3B-C4FC7D07EBBF}" srcOrd="0" destOrd="0" presId="urn:microsoft.com/office/officeart/2011/layout/HexagonRadial"/>
    <dgm:cxn modelId="{3298AD11-B834-D548-98A9-A19C2FA6FA8A}" type="presParOf" srcId="{8223DD45-3414-AD4A-AF13-BADA0624BB2D}" destId="{C1880B62-0649-6D44-90C2-B0BE7817D9A3}" srcOrd="12" destOrd="0" presId="urn:microsoft.com/office/officeart/2011/layout/HexagonRadial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36E08652-8743-4852-A499-0D13E9C548F2}" type="doc">
      <dgm:prSet loTypeId="urn:microsoft.com/office/officeart/2005/8/layout/vProcess5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800E0C69-185C-4F7C-9995-98D9D5BE4F0F}">
      <dgm:prSet/>
      <dgm:spPr>
        <a:solidFill>
          <a:srgbClr val="006666"/>
        </a:solidFill>
      </dgm:spPr>
      <dgm:t>
        <a:bodyPr/>
        <a:lstStyle/>
        <a:p>
          <a:r>
            <a:rPr lang="en-GB" b="0">
              <a:latin typeface="Share Tech" panose="00000500000000000000"/>
            </a:rPr>
            <a:t>1. </a:t>
          </a:r>
          <a:r>
            <a:rPr lang="en-GB" b="0" err="1">
              <a:latin typeface="Share Tech" panose="00000500000000000000"/>
            </a:rPr>
            <a:t>NbS</a:t>
          </a:r>
          <a:r>
            <a:rPr lang="en-GB" b="0">
              <a:latin typeface="Share Tech" panose="00000500000000000000"/>
            </a:rPr>
            <a:t> are essential  tools and can cost effectively deliver on climate mitigation and adaptation, biodiversity protection and land restoration, often simultaneously. Yet they are severely underfinanced. </a:t>
          </a:r>
          <a:endParaRPr lang="en-US">
            <a:latin typeface="Share Tech"/>
          </a:endParaRPr>
        </a:p>
      </dgm:t>
    </dgm:pt>
    <dgm:pt modelId="{51CCA4A2-2833-421E-88A0-6B37B8CF3BFD}" type="sibTrans" cxnId="{E72E7C62-F123-4FA8-8F24-DBF5204C44B4}">
      <dgm:prSet/>
      <dgm:spPr/>
      <dgm:t>
        <a:bodyPr/>
        <a:lstStyle/>
        <a:p>
          <a:endParaRPr lang="en-US"/>
        </a:p>
      </dgm:t>
    </dgm:pt>
    <dgm:pt modelId="{49DE83BF-DEEC-40C9-A59F-944FC761E889}" type="parTrans" cxnId="{E72E7C62-F123-4FA8-8F24-DBF5204C44B4}">
      <dgm:prSet/>
      <dgm:spPr/>
      <dgm:t>
        <a:bodyPr/>
        <a:lstStyle/>
        <a:p>
          <a:endParaRPr lang="en-US"/>
        </a:p>
      </dgm:t>
    </dgm:pt>
    <dgm:pt modelId="{67815070-EFE8-4167-96B3-7E77C67EF93F}">
      <dgm:prSet/>
      <dgm:spPr>
        <a:solidFill>
          <a:srgbClr val="0099CC"/>
        </a:solidFill>
      </dgm:spPr>
      <dgm:t>
        <a:bodyPr/>
        <a:lstStyle/>
        <a:p>
          <a:pPr marL="0" lvl="0" indent="0" defTabSz="1066800">
            <a:spcBef>
              <a:spcPct val="0"/>
            </a:spcBef>
            <a:spcAft>
              <a:spcPct val="35000"/>
            </a:spcAft>
            <a:buNone/>
          </a:pPr>
          <a:r>
            <a:rPr lang="sv-FI" kern="1200">
              <a:latin typeface="Share Tech"/>
              <a:ea typeface="+mn-ea"/>
              <a:cs typeface="+mn-cs"/>
            </a:rPr>
            <a:t>3.</a:t>
          </a:r>
          <a:r>
            <a:rPr lang="nl-NL" kern="1200">
              <a:latin typeface="Share Tech"/>
              <a:ea typeface="+mn-ea"/>
              <a:cs typeface="+mn-cs"/>
            </a:rPr>
            <a:t> Much </a:t>
          </a:r>
          <a:r>
            <a:rPr lang="nl-NL" b="0" u="none" kern="1200">
              <a:latin typeface="Share Tech"/>
              <a:ea typeface="+mn-ea"/>
              <a:cs typeface="+mn-cs"/>
            </a:rPr>
            <a:t>of the NbS finance gap ($230bn) must be filled by the private sector, both businesses and the financial sector, given government debt and fiscal constraints.</a:t>
          </a:r>
          <a:endParaRPr lang="en-US" b="0" u="none" kern="1200">
            <a:latin typeface="Share Tech"/>
            <a:ea typeface="+mn-ea"/>
            <a:cs typeface="+mn-cs"/>
          </a:endParaRPr>
        </a:p>
      </dgm:t>
    </dgm:pt>
    <dgm:pt modelId="{408AE7C2-A154-4583-9E95-7A24110305BE}" type="parTrans" cxnId="{DD07D91E-DC31-45D7-BD39-2BCDFFBADBF8}">
      <dgm:prSet/>
      <dgm:spPr/>
      <dgm:t>
        <a:bodyPr/>
        <a:lstStyle/>
        <a:p>
          <a:endParaRPr lang="en-GB"/>
        </a:p>
      </dgm:t>
    </dgm:pt>
    <dgm:pt modelId="{439F5D70-6DE5-4713-AF9A-E5E5AF2A1412}" type="sibTrans" cxnId="{DD07D91E-DC31-45D7-BD39-2BCDFFBADBF8}">
      <dgm:prSet/>
      <dgm:spPr/>
      <dgm:t>
        <a:bodyPr/>
        <a:lstStyle/>
        <a:p>
          <a:endParaRPr lang="en-GB"/>
        </a:p>
      </dgm:t>
    </dgm:pt>
    <dgm:pt modelId="{CAD062C5-BA87-4F40-9B3E-F9AFAF570BF2}">
      <dgm:prSet/>
      <dgm:spPr/>
      <dgm:t>
        <a:bodyPr/>
        <a:lstStyle/>
        <a:p>
          <a:pPr marL="0" lvl="0" indent="0" defTabSz="1066800">
            <a:spcBef>
              <a:spcPct val="0"/>
            </a:spcBef>
            <a:spcAft>
              <a:spcPct val="35000"/>
            </a:spcAft>
            <a:buNone/>
          </a:pPr>
          <a:r>
            <a:rPr lang="en-US" b="0" u="none" kern="1200">
              <a:latin typeface="Share Tech"/>
              <a:ea typeface="+mn-ea"/>
              <a:cs typeface="+mn-cs"/>
            </a:rPr>
            <a:t>4. Reform and </a:t>
          </a:r>
          <a:r>
            <a:rPr lang="en-US" b="1" u="none" kern="1200">
              <a:latin typeface="Share Tech"/>
              <a:ea typeface="+mn-ea"/>
              <a:cs typeface="+mn-cs"/>
            </a:rPr>
            <a:t>repurposing of environmentally harmful expenditures </a:t>
          </a:r>
          <a:r>
            <a:rPr lang="en-US" b="0" u="none" kern="1200">
              <a:latin typeface="Share Tech"/>
              <a:ea typeface="+mn-ea"/>
              <a:cs typeface="+mn-cs"/>
            </a:rPr>
            <a:t>is urgent – at $500bn to $1 trillion each year, they are 3-7 times greater than investment in nature and undermine efforts to conserve and sustainably manage biodiversity.</a:t>
          </a:r>
        </a:p>
      </dgm:t>
    </dgm:pt>
    <dgm:pt modelId="{2C705586-4F36-4CFC-8A2B-D72A5B14AD6A}" type="parTrans" cxnId="{A6589A89-5546-4D2E-9155-1FFAE30EC204}">
      <dgm:prSet/>
      <dgm:spPr/>
      <dgm:t>
        <a:bodyPr/>
        <a:lstStyle/>
        <a:p>
          <a:endParaRPr lang="en-GB"/>
        </a:p>
      </dgm:t>
    </dgm:pt>
    <dgm:pt modelId="{E3513276-777C-4EED-8728-589AEB75E278}" type="sibTrans" cxnId="{A6589A89-5546-4D2E-9155-1FFAE30EC204}">
      <dgm:prSet/>
      <dgm:spPr/>
      <dgm:t>
        <a:bodyPr/>
        <a:lstStyle/>
        <a:p>
          <a:endParaRPr lang="en-GB"/>
        </a:p>
      </dgm:t>
    </dgm:pt>
    <dgm:pt modelId="{92332B79-79A2-4E4A-B199-B6B3E14480AF}">
      <dgm:prSet/>
      <dgm:spPr>
        <a:solidFill>
          <a:srgbClr val="12979E"/>
        </a:solidFill>
      </dgm:spPr>
      <dgm:t>
        <a:bodyPr/>
        <a:lstStyle/>
        <a:p>
          <a:r>
            <a:rPr lang="sv-FI">
              <a:latin typeface="Share Tech"/>
            </a:rPr>
            <a:t>2. Annual current finance flows to NbS must </a:t>
          </a:r>
          <a:r>
            <a:rPr lang="sv-FI" b="1">
              <a:latin typeface="Share Tech"/>
            </a:rPr>
            <a:t>urgently double by 2025 </a:t>
          </a:r>
          <a:r>
            <a:rPr lang="sv-FI">
              <a:latin typeface="Share Tech"/>
            </a:rPr>
            <a:t>if we are to halt biodiversity loss, limit climate change to 1.5C  and achieve land degradation neutrality by 2030.</a:t>
          </a:r>
          <a:endParaRPr lang="en-US">
            <a:latin typeface="Share Tech"/>
          </a:endParaRPr>
        </a:p>
      </dgm:t>
    </dgm:pt>
    <dgm:pt modelId="{E01B146D-1EE5-414D-AEF3-B6D1BB8AE8DE}" type="parTrans" cxnId="{A25E3230-C7F7-4D53-87C8-F13AE7A7BF72}">
      <dgm:prSet/>
      <dgm:spPr/>
      <dgm:t>
        <a:bodyPr/>
        <a:lstStyle/>
        <a:p>
          <a:endParaRPr lang="en-GB"/>
        </a:p>
      </dgm:t>
    </dgm:pt>
    <dgm:pt modelId="{B2BA65D0-4A55-4A72-A7F0-A9DA098C4362}" type="sibTrans" cxnId="{A25E3230-C7F7-4D53-87C8-F13AE7A7BF72}">
      <dgm:prSet/>
      <dgm:spPr/>
      <dgm:t>
        <a:bodyPr/>
        <a:lstStyle/>
        <a:p>
          <a:endParaRPr lang="en-GB"/>
        </a:p>
      </dgm:t>
    </dgm:pt>
    <dgm:pt modelId="{0662CDB7-6C30-4A62-9920-D1B9A09E7E9D}" type="pres">
      <dgm:prSet presAssocID="{36E08652-8743-4852-A499-0D13E9C548F2}" presName="outerComposite" presStyleCnt="0">
        <dgm:presLayoutVars>
          <dgm:chMax val="5"/>
          <dgm:dir/>
          <dgm:resizeHandles val="exact"/>
        </dgm:presLayoutVars>
      </dgm:prSet>
      <dgm:spPr/>
    </dgm:pt>
    <dgm:pt modelId="{AC45D43A-ADE1-4F3B-A2FC-EE0BEDB2B905}" type="pres">
      <dgm:prSet presAssocID="{36E08652-8743-4852-A499-0D13E9C548F2}" presName="dummyMaxCanvas" presStyleCnt="0">
        <dgm:presLayoutVars/>
      </dgm:prSet>
      <dgm:spPr/>
    </dgm:pt>
    <dgm:pt modelId="{5D5A3FD5-4888-417F-AFCF-8D4A4461F9E1}" type="pres">
      <dgm:prSet presAssocID="{36E08652-8743-4852-A499-0D13E9C548F2}" presName="FourNodes_1" presStyleLbl="node1" presStyleIdx="0" presStyleCnt="4">
        <dgm:presLayoutVars>
          <dgm:bulletEnabled val="1"/>
        </dgm:presLayoutVars>
      </dgm:prSet>
      <dgm:spPr/>
    </dgm:pt>
    <dgm:pt modelId="{B6D3CBBB-E3F6-47D8-9E34-2227316EFD48}" type="pres">
      <dgm:prSet presAssocID="{36E08652-8743-4852-A499-0D13E9C548F2}" presName="FourNodes_2" presStyleLbl="node1" presStyleIdx="1" presStyleCnt="4">
        <dgm:presLayoutVars>
          <dgm:bulletEnabled val="1"/>
        </dgm:presLayoutVars>
      </dgm:prSet>
      <dgm:spPr/>
    </dgm:pt>
    <dgm:pt modelId="{077B67C9-562E-48AE-85CD-BB187C3298DA}" type="pres">
      <dgm:prSet presAssocID="{36E08652-8743-4852-A499-0D13E9C548F2}" presName="FourNodes_3" presStyleLbl="node1" presStyleIdx="2" presStyleCnt="4">
        <dgm:presLayoutVars>
          <dgm:bulletEnabled val="1"/>
        </dgm:presLayoutVars>
      </dgm:prSet>
      <dgm:spPr/>
    </dgm:pt>
    <dgm:pt modelId="{611EB7D4-F789-47A2-97E5-9D3FAC55595E}" type="pres">
      <dgm:prSet presAssocID="{36E08652-8743-4852-A499-0D13E9C548F2}" presName="FourNodes_4" presStyleLbl="node1" presStyleIdx="3" presStyleCnt="4">
        <dgm:presLayoutVars>
          <dgm:bulletEnabled val="1"/>
        </dgm:presLayoutVars>
      </dgm:prSet>
      <dgm:spPr/>
    </dgm:pt>
    <dgm:pt modelId="{EAD3D5B8-CBA1-4F3D-9019-3B6908959BD5}" type="pres">
      <dgm:prSet presAssocID="{36E08652-8743-4852-A499-0D13E9C548F2}" presName="FourConn_1-2" presStyleLbl="fgAccFollowNode1" presStyleIdx="0" presStyleCnt="3">
        <dgm:presLayoutVars>
          <dgm:bulletEnabled val="1"/>
        </dgm:presLayoutVars>
      </dgm:prSet>
      <dgm:spPr/>
    </dgm:pt>
    <dgm:pt modelId="{26F0D711-B700-4B35-96CB-BAD906B69937}" type="pres">
      <dgm:prSet presAssocID="{36E08652-8743-4852-A499-0D13E9C548F2}" presName="FourConn_2-3" presStyleLbl="fgAccFollowNode1" presStyleIdx="1" presStyleCnt="3">
        <dgm:presLayoutVars>
          <dgm:bulletEnabled val="1"/>
        </dgm:presLayoutVars>
      </dgm:prSet>
      <dgm:spPr/>
    </dgm:pt>
    <dgm:pt modelId="{1ECB18C4-5786-492F-8899-9A9663B35F55}" type="pres">
      <dgm:prSet presAssocID="{36E08652-8743-4852-A499-0D13E9C548F2}" presName="FourConn_3-4" presStyleLbl="fgAccFollowNode1" presStyleIdx="2" presStyleCnt="3">
        <dgm:presLayoutVars>
          <dgm:bulletEnabled val="1"/>
        </dgm:presLayoutVars>
      </dgm:prSet>
      <dgm:spPr/>
    </dgm:pt>
    <dgm:pt modelId="{6A68B95C-C731-4D2D-BFF6-C9EA5FA8889C}" type="pres">
      <dgm:prSet presAssocID="{36E08652-8743-4852-A499-0D13E9C548F2}" presName="FourNodes_1_text" presStyleLbl="node1" presStyleIdx="3" presStyleCnt="4">
        <dgm:presLayoutVars>
          <dgm:bulletEnabled val="1"/>
        </dgm:presLayoutVars>
      </dgm:prSet>
      <dgm:spPr/>
    </dgm:pt>
    <dgm:pt modelId="{EA3EC321-9BBD-4EFE-A7FB-A19658623CBC}" type="pres">
      <dgm:prSet presAssocID="{36E08652-8743-4852-A499-0D13E9C548F2}" presName="FourNodes_2_text" presStyleLbl="node1" presStyleIdx="3" presStyleCnt="4">
        <dgm:presLayoutVars>
          <dgm:bulletEnabled val="1"/>
        </dgm:presLayoutVars>
      </dgm:prSet>
      <dgm:spPr/>
    </dgm:pt>
    <dgm:pt modelId="{59824ECA-9478-4A90-A25B-A188F03E10E6}" type="pres">
      <dgm:prSet presAssocID="{36E08652-8743-4852-A499-0D13E9C548F2}" presName="FourNodes_3_text" presStyleLbl="node1" presStyleIdx="3" presStyleCnt="4">
        <dgm:presLayoutVars>
          <dgm:bulletEnabled val="1"/>
        </dgm:presLayoutVars>
      </dgm:prSet>
      <dgm:spPr/>
    </dgm:pt>
    <dgm:pt modelId="{1AB41BF5-1BDB-4A28-B6C5-23CE38B40F8D}" type="pres">
      <dgm:prSet presAssocID="{36E08652-8743-4852-A499-0D13E9C548F2}" presName="FourNodes_4_text" presStyleLbl="node1" presStyleIdx="3" presStyleCnt="4">
        <dgm:presLayoutVars>
          <dgm:bulletEnabled val="1"/>
        </dgm:presLayoutVars>
      </dgm:prSet>
      <dgm:spPr/>
    </dgm:pt>
  </dgm:ptLst>
  <dgm:cxnLst>
    <dgm:cxn modelId="{F5092002-CA1D-4BA7-9F34-DE23DEBE44A5}" type="presOf" srcId="{800E0C69-185C-4F7C-9995-98D9D5BE4F0F}" destId="{5D5A3FD5-4888-417F-AFCF-8D4A4461F9E1}" srcOrd="0" destOrd="0" presId="urn:microsoft.com/office/officeart/2005/8/layout/vProcess5"/>
    <dgm:cxn modelId="{90DAA219-3EA3-441C-8CA0-39E6E90B86A3}" type="presOf" srcId="{B2BA65D0-4A55-4A72-A7F0-A9DA098C4362}" destId="{26F0D711-B700-4B35-96CB-BAD906B69937}" srcOrd="0" destOrd="0" presId="urn:microsoft.com/office/officeart/2005/8/layout/vProcess5"/>
    <dgm:cxn modelId="{DD07D91E-DC31-45D7-BD39-2BCDFFBADBF8}" srcId="{36E08652-8743-4852-A499-0D13E9C548F2}" destId="{67815070-EFE8-4167-96B3-7E77C67EF93F}" srcOrd="2" destOrd="0" parTransId="{408AE7C2-A154-4583-9E95-7A24110305BE}" sibTransId="{439F5D70-6DE5-4713-AF9A-E5E5AF2A1412}"/>
    <dgm:cxn modelId="{A25E3230-C7F7-4D53-87C8-F13AE7A7BF72}" srcId="{36E08652-8743-4852-A499-0D13E9C548F2}" destId="{92332B79-79A2-4E4A-B199-B6B3E14480AF}" srcOrd="1" destOrd="0" parTransId="{E01B146D-1EE5-414D-AEF3-B6D1BB8AE8DE}" sibTransId="{B2BA65D0-4A55-4A72-A7F0-A9DA098C4362}"/>
    <dgm:cxn modelId="{E72E7C62-F123-4FA8-8F24-DBF5204C44B4}" srcId="{36E08652-8743-4852-A499-0D13E9C548F2}" destId="{800E0C69-185C-4F7C-9995-98D9D5BE4F0F}" srcOrd="0" destOrd="0" parTransId="{49DE83BF-DEEC-40C9-A59F-944FC761E889}" sibTransId="{51CCA4A2-2833-421E-88A0-6B37B8CF3BFD}"/>
    <dgm:cxn modelId="{498DA959-B3E5-4FEA-99EF-42A3A7A3EDD1}" type="presOf" srcId="{CAD062C5-BA87-4F40-9B3E-F9AFAF570BF2}" destId="{611EB7D4-F789-47A2-97E5-9D3FAC55595E}" srcOrd="0" destOrd="0" presId="urn:microsoft.com/office/officeart/2005/8/layout/vProcess5"/>
    <dgm:cxn modelId="{A6589A89-5546-4D2E-9155-1FFAE30EC204}" srcId="{36E08652-8743-4852-A499-0D13E9C548F2}" destId="{CAD062C5-BA87-4F40-9B3E-F9AFAF570BF2}" srcOrd="3" destOrd="0" parTransId="{2C705586-4F36-4CFC-8A2B-D72A5B14AD6A}" sibTransId="{E3513276-777C-4EED-8728-589AEB75E278}"/>
    <dgm:cxn modelId="{B4C05198-B816-4B55-A40E-AE06281C1679}" type="presOf" srcId="{67815070-EFE8-4167-96B3-7E77C67EF93F}" destId="{077B67C9-562E-48AE-85CD-BB187C3298DA}" srcOrd="0" destOrd="0" presId="urn:microsoft.com/office/officeart/2005/8/layout/vProcess5"/>
    <dgm:cxn modelId="{61D3509E-FBBB-4EFB-9055-D1386CC6C8D0}" type="presOf" srcId="{92332B79-79A2-4E4A-B199-B6B3E14480AF}" destId="{B6D3CBBB-E3F6-47D8-9E34-2227316EFD48}" srcOrd="0" destOrd="0" presId="urn:microsoft.com/office/officeart/2005/8/layout/vProcess5"/>
    <dgm:cxn modelId="{8E7468A8-06E9-4026-8322-00F4E5C90E87}" type="presOf" srcId="{67815070-EFE8-4167-96B3-7E77C67EF93F}" destId="{59824ECA-9478-4A90-A25B-A188F03E10E6}" srcOrd="1" destOrd="0" presId="urn:microsoft.com/office/officeart/2005/8/layout/vProcess5"/>
    <dgm:cxn modelId="{94A9F3B0-5E49-4DA6-929B-02AB956A42B4}" type="presOf" srcId="{800E0C69-185C-4F7C-9995-98D9D5BE4F0F}" destId="{6A68B95C-C731-4D2D-BFF6-C9EA5FA8889C}" srcOrd="1" destOrd="0" presId="urn:microsoft.com/office/officeart/2005/8/layout/vProcess5"/>
    <dgm:cxn modelId="{45ADA1C4-30EC-428B-8108-6FA51344A657}" type="presOf" srcId="{36E08652-8743-4852-A499-0D13E9C548F2}" destId="{0662CDB7-6C30-4A62-9920-D1B9A09E7E9D}" srcOrd="0" destOrd="0" presId="urn:microsoft.com/office/officeart/2005/8/layout/vProcess5"/>
    <dgm:cxn modelId="{F9597AD7-BD5B-498D-B27E-EA13F7DB8AD3}" type="presOf" srcId="{92332B79-79A2-4E4A-B199-B6B3E14480AF}" destId="{EA3EC321-9BBD-4EFE-A7FB-A19658623CBC}" srcOrd="1" destOrd="0" presId="urn:microsoft.com/office/officeart/2005/8/layout/vProcess5"/>
    <dgm:cxn modelId="{D9F5CBE0-CAF4-4F89-BCE7-5E02DBE317DC}" type="presOf" srcId="{CAD062C5-BA87-4F40-9B3E-F9AFAF570BF2}" destId="{1AB41BF5-1BDB-4A28-B6C5-23CE38B40F8D}" srcOrd="1" destOrd="0" presId="urn:microsoft.com/office/officeart/2005/8/layout/vProcess5"/>
    <dgm:cxn modelId="{9E751FE1-EBE1-4E06-8735-E257B45FE6C8}" type="presOf" srcId="{439F5D70-6DE5-4713-AF9A-E5E5AF2A1412}" destId="{1ECB18C4-5786-492F-8899-9A9663B35F55}" srcOrd="0" destOrd="0" presId="urn:microsoft.com/office/officeart/2005/8/layout/vProcess5"/>
    <dgm:cxn modelId="{674C1EFF-5E58-4C33-AAE2-B62B2DCB4608}" type="presOf" srcId="{51CCA4A2-2833-421E-88A0-6B37B8CF3BFD}" destId="{EAD3D5B8-CBA1-4F3D-9019-3B6908959BD5}" srcOrd="0" destOrd="0" presId="urn:microsoft.com/office/officeart/2005/8/layout/vProcess5"/>
    <dgm:cxn modelId="{C1CFAD86-D76D-445C-A409-CE62079005A4}" type="presParOf" srcId="{0662CDB7-6C30-4A62-9920-D1B9A09E7E9D}" destId="{AC45D43A-ADE1-4F3B-A2FC-EE0BEDB2B905}" srcOrd="0" destOrd="0" presId="urn:microsoft.com/office/officeart/2005/8/layout/vProcess5"/>
    <dgm:cxn modelId="{21314F17-5906-455C-B6A8-3D4F01DEFF96}" type="presParOf" srcId="{0662CDB7-6C30-4A62-9920-D1B9A09E7E9D}" destId="{5D5A3FD5-4888-417F-AFCF-8D4A4461F9E1}" srcOrd="1" destOrd="0" presId="urn:microsoft.com/office/officeart/2005/8/layout/vProcess5"/>
    <dgm:cxn modelId="{C9D55A21-F684-4651-8666-6F1E25DD8392}" type="presParOf" srcId="{0662CDB7-6C30-4A62-9920-D1B9A09E7E9D}" destId="{B6D3CBBB-E3F6-47D8-9E34-2227316EFD48}" srcOrd="2" destOrd="0" presId="urn:microsoft.com/office/officeart/2005/8/layout/vProcess5"/>
    <dgm:cxn modelId="{767DB5BF-3FF1-4C53-BF0B-9420BC418056}" type="presParOf" srcId="{0662CDB7-6C30-4A62-9920-D1B9A09E7E9D}" destId="{077B67C9-562E-48AE-85CD-BB187C3298DA}" srcOrd="3" destOrd="0" presId="urn:microsoft.com/office/officeart/2005/8/layout/vProcess5"/>
    <dgm:cxn modelId="{6D81610C-D450-4EDF-8270-40BF7775E626}" type="presParOf" srcId="{0662CDB7-6C30-4A62-9920-D1B9A09E7E9D}" destId="{611EB7D4-F789-47A2-97E5-9D3FAC55595E}" srcOrd="4" destOrd="0" presId="urn:microsoft.com/office/officeart/2005/8/layout/vProcess5"/>
    <dgm:cxn modelId="{E2E48014-314A-4F91-8C95-28B58DF7126D}" type="presParOf" srcId="{0662CDB7-6C30-4A62-9920-D1B9A09E7E9D}" destId="{EAD3D5B8-CBA1-4F3D-9019-3B6908959BD5}" srcOrd="5" destOrd="0" presId="urn:microsoft.com/office/officeart/2005/8/layout/vProcess5"/>
    <dgm:cxn modelId="{A4543293-8EBB-4B0E-9179-CA7958437099}" type="presParOf" srcId="{0662CDB7-6C30-4A62-9920-D1B9A09E7E9D}" destId="{26F0D711-B700-4B35-96CB-BAD906B69937}" srcOrd="6" destOrd="0" presId="urn:microsoft.com/office/officeart/2005/8/layout/vProcess5"/>
    <dgm:cxn modelId="{A13D806B-7C62-4580-838A-55EFEF11AB6F}" type="presParOf" srcId="{0662CDB7-6C30-4A62-9920-D1B9A09E7E9D}" destId="{1ECB18C4-5786-492F-8899-9A9663B35F55}" srcOrd="7" destOrd="0" presId="urn:microsoft.com/office/officeart/2005/8/layout/vProcess5"/>
    <dgm:cxn modelId="{08D60686-AD7E-4A8D-AC48-C625AE57CDC6}" type="presParOf" srcId="{0662CDB7-6C30-4A62-9920-D1B9A09E7E9D}" destId="{6A68B95C-C731-4D2D-BFF6-C9EA5FA8889C}" srcOrd="8" destOrd="0" presId="urn:microsoft.com/office/officeart/2005/8/layout/vProcess5"/>
    <dgm:cxn modelId="{77672899-2CF2-4165-8569-F1DE9AD3B556}" type="presParOf" srcId="{0662CDB7-6C30-4A62-9920-D1B9A09E7E9D}" destId="{EA3EC321-9BBD-4EFE-A7FB-A19658623CBC}" srcOrd="9" destOrd="0" presId="urn:microsoft.com/office/officeart/2005/8/layout/vProcess5"/>
    <dgm:cxn modelId="{9A976FBB-B803-4D35-AB03-BEA007676DFD}" type="presParOf" srcId="{0662CDB7-6C30-4A62-9920-D1B9A09E7E9D}" destId="{59824ECA-9478-4A90-A25B-A188F03E10E6}" srcOrd="10" destOrd="0" presId="urn:microsoft.com/office/officeart/2005/8/layout/vProcess5"/>
    <dgm:cxn modelId="{68002EB3-C037-4C4B-AB10-586380C3D4A1}" type="presParOf" srcId="{0662CDB7-6C30-4A62-9920-D1B9A09E7E9D}" destId="{1AB41BF5-1BDB-4A28-B6C5-23CE38B40F8D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4F70E4-9DC6-9447-B9FC-A9B3E02F93C7}">
      <dsp:nvSpPr>
        <dsp:cNvPr id="0" name=""/>
        <dsp:cNvSpPr/>
      </dsp:nvSpPr>
      <dsp:spPr>
        <a:xfrm>
          <a:off x="0" y="0"/>
          <a:ext cx="518318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6D58E7C-E2A3-1642-B8C1-B3EA93AAC3CB}">
      <dsp:nvSpPr>
        <dsp:cNvPr id="0" name=""/>
        <dsp:cNvSpPr/>
      </dsp:nvSpPr>
      <dsp:spPr>
        <a:xfrm>
          <a:off x="0" y="0"/>
          <a:ext cx="5183188" cy="9211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solidFill>
                <a:schemeClr val="bg1">
                  <a:lumMod val="95000"/>
                </a:schemeClr>
              </a:solidFill>
              <a:latin typeface="Roboto Regular"/>
              <a:cs typeface="Arial"/>
            </a:rPr>
            <a:t>Adaptation – priorities and action plan</a:t>
          </a:r>
        </a:p>
      </dsp:txBody>
      <dsp:txXfrm>
        <a:off x="0" y="0"/>
        <a:ext cx="5183188" cy="921146"/>
      </dsp:txXfrm>
    </dsp:sp>
    <dsp:sp modelId="{3D94B6F6-BE2E-F445-A026-A8218138B4A2}">
      <dsp:nvSpPr>
        <dsp:cNvPr id="0" name=""/>
        <dsp:cNvSpPr/>
      </dsp:nvSpPr>
      <dsp:spPr>
        <a:xfrm>
          <a:off x="0" y="921146"/>
          <a:ext cx="518318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0C50B68-F334-EF4F-A7A5-720DA096C921}">
      <dsp:nvSpPr>
        <dsp:cNvPr id="0" name=""/>
        <dsp:cNvSpPr/>
      </dsp:nvSpPr>
      <dsp:spPr>
        <a:xfrm>
          <a:off x="0" y="921146"/>
          <a:ext cx="5183188" cy="9211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solidFill>
                <a:schemeClr val="bg1">
                  <a:lumMod val="95000"/>
                </a:schemeClr>
              </a:solidFill>
              <a:latin typeface="Roboto Regular"/>
              <a:cs typeface="Arial"/>
            </a:rPr>
            <a:t>45 countries submitted to the UNFCCC </a:t>
          </a:r>
        </a:p>
      </dsp:txBody>
      <dsp:txXfrm>
        <a:off x="0" y="921146"/>
        <a:ext cx="5183188" cy="921146"/>
      </dsp:txXfrm>
    </dsp:sp>
    <dsp:sp modelId="{4E9E79F5-5B29-9A44-9DCF-D388EEE84C0F}">
      <dsp:nvSpPr>
        <dsp:cNvPr id="0" name=""/>
        <dsp:cNvSpPr/>
      </dsp:nvSpPr>
      <dsp:spPr>
        <a:xfrm>
          <a:off x="0" y="1842293"/>
          <a:ext cx="518318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E01150A-43E7-0648-88BA-4D332FD5308E}">
      <dsp:nvSpPr>
        <dsp:cNvPr id="0" name=""/>
        <dsp:cNvSpPr/>
      </dsp:nvSpPr>
      <dsp:spPr>
        <a:xfrm>
          <a:off x="0" y="1842293"/>
          <a:ext cx="5183188" cy="9211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solidFill>
                <a:schemeClr val="bg1">
                  <a:lumMod val="95000"/>
                </a:schemeClr>
              </a:solidFill>
              <a:latin typeface="Roboto Regular"/>
              <a:cs typeface="Arial"/>
            </a:rPr>
            <a:t>Medium to long term (5-10 years)</a:t>
          </a:r>
        </a:p>
      </dsp:txBody>
      <dsp:txXfrm>
        <a:off x="0" y="1842293"/>
        <a:ext cx="5183188" cy="921146"/>
      </dsp:txXfrm>
    </dsp:sp>
    <dsp:sp modelId="{619ED854-1D28-E448-BA5F-4E893AD5F355}">
      <dsp:nvSpPr>
        <dsp:cNvPr id="0" name=""/>
        <dsp:cNvSpPr/>
      </dsp:nvSpPr>
      <dsp:spPr>
        <a:xfrm>
          <a:off x="0" y="2763440"/>
          <a:ext cx="518318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2A3200A-E44E-A948-80EC-4B19BD45CE26}">
      <dsp:nvSpPr>
        <dsp:cNvPr id="0" name=""/>
        <dsp:cNvSpPr/>
      </dsp:nvSpPr>
      <dsp:spPr>
        <a:xfrm>
          <a:off x="0" y="2763440"/>
          <a:ext cx="5183188" cy="9211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solidFill>
                <a:schemeClr val="bg1">
                  <a:lumMod val="95000"/>
                </a:schemeClr>
              </a:solidFill>
              <a:latin typeface="Roboto Regular"/>
              <a:cs typeface="Arial"/>
            </a:rPr>
            <a:t>Mainly led by the Ministries of Environment, limited engagement of Ministries of Finance</a:t>
          </a:r>
        </a:p>
      </dsp:txBody>
      <dsp:txXfrm>
        <a:off x="0" y="2763440"/>
        <a:ext cx="5183188" cy="92114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4F70E4-9DC6-9447-B9FC-A9B3E02F93C7}">
      <dsp:nvSpPr>
        <dsp:cNvPr id="0" name=""/>
        <dsp:cNvSpPr/>
      </dsp:nvSpPr>
      <dsp:spPr>
        <a:xfrm>
          <a:off x="0" y="4762"/>
          <a:ext cx="518318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6D58E7C-E2A3-1642-B8C1-B3EA93AAC3CB}">
      <dsp:nvSpPr>
        <dsp:cNvPr id="0" name=""/>
        <dsp:cNvSpPr/>
      </dsp:nvSpPr>
      <dsp:spPr>
        <a:xfrm>
          <a:off x="0" y="0"/>
          <a:ext cx="5183188" cy="9211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>
              <a:solidFill>
                <a:schemeClr val="bg1">
                  <a:lumMod val="95000"/>
                </a:schemeClr>
              </a:solidFill>
              <a:latin typeface="Roboto Regular"/>
              <a:cs typeface="Arial"/>
            </a:rPr>
            <a:t>Mitigation and Adaptation - vision and objectives</a:t>
          </a:r>
        </a:p>
      </dsp:txBody>
      <dsp:txXfrm>
        <a:off x="0" y="0"/>
        <a:ext cx="5183188" cy="921146"/>
      </dsp:txXfrm>
    </dsp:sp>
    <dsp:sp modelId="{3D94B6F6-BE2E-F445-A026-A8218138B4A2}">
      <dsp:nvSpPr>
        <dsp:cNvPr id="0" name=""/>
        <dsp:cNvSpPr/>
      </dsp:nvSpPr>
      <dsp:spPr>
        <a:xfrm>
          <a:off x="0" y="921146"/>
          <a:ext cx="518318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0C50B68-F334-EF4F-A7A5-720DA096C921}">
      <dsp:nvSpPr>
        <dsp:cNvPr id="0" name=""/>
        <dsp:cNvSpPr/>
      </dsp:nvSpPr>
      <dsp:spPr>
        <a:xfrm>
          <a:off x="0" y="921146"/>
          <a:ext cx="5183188" cy="9211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>
              <a:solidFill>
                <a:schemeClr val="bg1">
                  <a:lumMod val="95000"/>
                </a:schemeClr>
              </a:solidFill>
              <a:latin typeface="Roboto Regular"/>
              <a:cs typeface="Arial"/>
            </a:rPr>
            <a:t>175 countries have submitted new or updated NDCs. 145 NDCs have adaptation components</a:t>
          </a:r>
        </a:p>
      </dsp:txBody>
      <dsp:txXfrm>
        <a:off x="0" y="921146"/>
        <a:ext cx="5183188" cy="921146"/>
      </dsp:txXfrm>
    </dsp:sp>
    <dsp:sp modelId="{4E9E79F5-5B29-9A44-9DCF-D388EEE84C0F}">
      <dsp:nvSpPr>
        <dsp:cNvPr id="0" name=""/>
        <dsp:cNvSpPr/>
      </dsp:nvSpPr>
      <dsp:spPr>
        <a:xfrm>
          <a:off x="0" y="1842293"/>
          <a:ext cx="518318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E01150A-43E7-0648-88BA-4D332FD5308E}">
      <dsp:nvSpPr>
        <dsp:cNvPr id="0" name=""/>
        <dsp:cNvSpPr/>
      </dsp:nvSpPr>
      <dsp:spPr>
        <a:xfrm>
          <a:off x="0" y="1842293"/>
          <a:ext cx="5183188" cy="9211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>
              <a:solidFill>
                <a:schemeClr val="bg1">
                  <a:lumMod val="95000"/>
                </a:schemeClr>
              </a:solidFill>
              <a:latin typeface="Roboto Regular"/>
              <a:cs typeface="Arial"/>
            </a:rPr>
            <a:t>Short to medium term (5-10 years), update every 5 years </a:t>
          </a:r>
        </a:p>
      </dsp:txBody>
      <dsp:txXfrm>
        <a:off x="0" y="1842293"/>
        <a:ext cx="5183188" cy="921146"/>
      </dsp:txXfrm>
    </dsp:sp>
    <dsp:sp modelId="{619ED854-1D28-E448-BA5F-4E893AD5F355}">
      <dsp:nvSpPr>
        <dsp:cNvPr id="0" name=""/>
        <dsp:cNvSpPr/>
      </dsp:nvSpPr>
      <dsp:spPr>
        <a:xfrm>
          <a:off x="0" y="2763440"/>
          <a:ext cx="518318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2A3200A-E44E-A948-80EC-4B19BD45CE26}">
      <dsp:nvSpPr>
        <dsp:cNvPr id="0" name=""/>
        <dsp:cNvSpPr/>
      </dsp:nvSpPr>
      <dsp:spPr>
        <a:xfrm>
          <a:off x="0" y="2763440"/>
          <a:ext cx="5183188" cy="9211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>
              <a:solidFill>
                <a:schemeClr val="bg1">
                  <a:lumMod val="95000"/>
                </a:schemeClr>
              </a:solidFill>
              <a:latin typeface="Roboto Regular"/>
              <a:cs typeface="Arial"/>
            </a:rPr>
            <a:t>1/4 of the members of the Coalition are actively involved in all stages of the NDC development and implementation process </a:t>
          </a:r>
        </a:p>
      </dsp:txBody>
      <dsp:txXfrm>
        <a:off x="0" y="2763440"/>
        <a:ext cx="5183188" cy="92114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5F1B9D-E504-DA4A-A9D9-87E6AA6B459F}">
      <dsp:nvSpPr>
        <dsp:cNvPr id="0" name=""/>
        <dsp:cNvSpPr/>
      </dsp:nvSpPr>
      <dsp:spPr>
        <a:xfrm>
          <a:off x="2353603" y="1805495"/>
          <a:ext cx="2294862" cy="1985149"/>
        </a:xfrm>
        <a:prstGeom prst="hexagon">
          <a:avLst>
            <a:gd name="adj" fmla="val 28570"/>
            <a:gd name="vf" fmla="val 11547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>
              <a:latin typeface="Arial" panose="020B0604020202020204" pitchFamily="34" charset="0"/>
              <a:cs typeface="Arial" panose="020B0604020202020204" pitchFamily="34" charset="0"/>
            </a:rPr>
            <a:t>Mainstreaming in plans and budgets</a:t>
          </a:r>
        </a:p>
      </dsp:txBody>
      <dsp:txXfrm>
        <a:off x="2733894" y="2134462"/>
        <a:ext cx="1534280" cy="1327215"/>
      </dsp:txXfrm>
    </dsp:sp>
    <dsp:sp modelId="{7C63EC56-8AD8-1748-9E1B-2E03333823B2}">
      <dsp:nvSpPr>
        <dsp:cNvPr id="0" name=""/>
        <dsp:cNvSpPr/>
      </dsp:nvSpPr>
      <dsp:spPr>
        <a:xfrm>
          <a:off x="3790628" y="855735"/>
          <a:ext cx="865844" cy="746039"/>
        </a:xfrm>
        <a:prstGeom prst="hexagon">
          <a:avLst>
            <a:gd name="adj" fmla="val 28900"/>
            <a:gd name="vf" fmla="val 115470"/>
          </a:avLst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5674336-2E3D-DB40-BCC8-EAC62CCCDA1C}">
      <dsp:nvSpPr>
        <dsp:cNvPr id="0" name=""/>
        <dsp:cNvSpPr/>
      </dsp:nvSpPr>
      <dsp:spPr>
        <a:xfrm>
          <a:off x="2564993" y="0"/>
          <a:ext cx="1880623" cy="1626960"/>
        </a:xfrm>
        <a:prstGeom prst="hexagon">
          <a:avLst>
            <a:gd name="adj" fmla="val 28570"/>
            <a:gd name="vf" fmla="val 11547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>
              <a:latin typeface="Arial" panose="020B0604020202020204" pitchFamily="34" charset="0"/>
              <a:cs typeface="Arial" panose="020B0604020202020204" pitchFamily="34" charset="0"/>
            </a:rPr>
            <a:t>Quantifying the cost of adaptation options</a:t>
          </a:r>
        </a:p>
      </dsp:txBody>
      <dsp:txXfrm>
        <a:off x="2876652" y="269622"/>
        <a:ext cx="1257305" cy="1087716"/>
      </dsp:txXfrm>
    </dsp:sp>
    <dsp:sp modelId="{C466B4EC-5679-3044-A747-981CD5CBF12B}">
      <dsp:nvSpPr>
        <dsp:cNvPr id="0" name=""/>
        <dsp:cNvSpPr/>
      </dsp:nvSpPr>
      <dsp:spPr>
        <a:xfrm>
          <a:off x="4801136" y="2250432"/>
          <a:ext cx="865844" cy="746039"/>
        </a:xfrm>
        <a:prstGeom prst="hexagon">
          <a:avLst>
            <a:gd name="adj" fmla="val 28900"/>
            <a:gd name="vf" fmla="val 115470"/>
          </a:avLst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5A03239-37C3-764D-9D91-F241641B832F}">
      <dsp:nvSpPr>
        <dsp:cNvPr id="0" name=""/>
        <dsp:cNvSpPr/>
      </dsp:nvSpPr>
      <dsp:spPr>
        <a:xfrm>
          <a:off x="4289743" y="1000689"/>
          <a:ext cx="1880623" cy="1626960"/>
        </a:xfrm>
        <a:prstGeom prst="hexagon">
          <a:avLst>
            <a:gd name="adj" fmla="val 28570"/>
            <a:gd name="vf" fmla="val 11547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>
              <a:latin typeface="Arial" panose="020B0604020202020204" pitchFamily="34" charset="0"/>
              <a:cs typeface="Arial" panose="020B0604020202020204" pitchFamily="34" charset="0"/>
            </a:rPr>
            <a:t>Strengthening adaptation governance</a:t>
          </a:r>
        </a:p>
      </dsp:txBody>
      <dsp:txXfrm>
        <a:off x="4601402" y="1270311"/>
        <a:ext cx="1257305" cy="1087716"/>
      </dsp:txXfrm>
    </dsp:sp>
    <dsp:sp modelId="{DF87F3C8-A077-5D47-84F8-F355D2B04AAC}">
      <dsp:nvSpPr>
        <dsp:cNvPr id="0" name=""/>
        <dsp:cNvSpPr/>
      </dsp:nvSpPr>
      <dsp:spPr>
        <a:xfrm>
          <a:off x="4099172" y="3824784"/>
          <a:ext cx="865844" cy="746039"/>
        </a:xfrm>
        <a:prstGeom prst="hexagon">
          <a:avLst>
            <a:gd name="adj" fmla="val 28900"/>
            <a:gd name="vf" fmla="val 115470"/>
          </a:avLst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71E323E-F2EB-5541-8E90-EBA843D56A7B}">
      <dsp:nvSpPr>
        <dsp:cNvPr id="0" name=""/>
        <dsp:cNvSpPr/>
      </dsp:nvSpPr>
      <dsp:spPr>
        <a:xfrm>
          <a:off x="4289743" y="2967929"/>
          <a:ext cx="1880623" cy="1626960"/>
        </a:xfrm>
        <a:prstGeom prst="hexagon">
          <a:avLst>
            <a:gd name="adj" fmla="val 28570"/>
            <a:gd name="vf" fmla="val 11547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>
              <a:latin typeface="Arial" panose="020B0604020202020204" pitchFamily="34" charset="0"/>
              <a:cs typeface="Arial" panose="020B0604020202020204" pitchFamily="34" charset="0"/>
            </a:rPr>
            <a:t>Enhancing the evidence, metrics and capacity</a:t>
          </a:r>
        </a:p>
      </dsp:txBody>
      <dsp:txXfrm>
        <a:off x="4601402" y="3237551"/>
        <a:ext cx="1257305" cy="1087716"/>
      </dsp:txXfrm>
    </dsp:sp>
    <dsp:sp modelId="{26BF7205-44B4-CD45-B912-81E9DFBA4339}">
      <dsp:nvSpPr>
        <dsp:cNvPr id="0" name=""/>
        <dsp:cNvSpPr/>
      </dsp:nvSpPr>
      <dsp:spPr>
        <a:xfrm>
          <a:off x="2357873" y="3988207"/>
          <a:ext cx="865844" cy="746039"/>
        </a:xfrm>
        <a:prstGeom prst="hexagon">
          <a:avLst>
            <a:gd name="adj" fmla="val 28900"/>
            <a:gd name="vf" fmla="val 115470"/>
          </a:avLst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1275B7B-CC1B-634D-94BA-07686E6D28D3}">
      <dsp:nvSpPr>
        <dsp:cNvPr id="0" name=""/>
        <dsp:cNvSpPr/>
      </dsp:nvSpPr>
      <dsp:spPr>
        <a:xfrm>
          <a:off x="2564993" y="3969738"/>
          <a:ext cx="1880623" cy="1626960"/>
        </a:xfrm>
        <a:prstGeom prst="hexagon">
          <a:avLst>
            <a:gd name="adj" fmla="val 28570"/>
            <a:gd name="vf" fmla="val 11547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>
              <a:latin typeface="Arial" panose="020B0604020202020204" pitchFamily="34" charset="0"/>
              <a:cs typeface="Arial" panose="020B0604020202020204" pitchFamily="34" charset="0"/>
            </a:rPr>
            <a:t>Nature based solutions </a:t>
          </a:r>
        </a:p>
      </dsp:txBody>
      <dsp:txXfrm>
        <a:off x="2876652" y="4239360"/>
        <a:ext cx="1257305" cy="1087716"/>
      </dsp:txXfrm>
    </dsp:sp>
    <dsp:sp modelId="{1E078292-E35B-F346-9F3B-C4FC7D07EBBF}">
      <dsp:nvSpPr>
        <dsp:cNvPr id="0" name=""/>
        <dsp:cNvSpPr/>
      </dsp:nvSpPr>
      <dsp:spPr>
        <a:xfrm>
          <a:off x="1330817" y="2594069"/>
          <a:ext cx="865844" cy="746039"/>
        </a:xfrm>
        <a:prstGeom prst="hexagon">
          <a:avLst>
            <a:gd name="adj" fmla="val 28900"/>
            <a:gd name="vf" fmla="val 115470"/>
          </a:avLst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A6D55C2-71DC-494C-A7F5-507ABCAED78C}">
      <dsp:nvSpPr>
        <dsp:cNvPr id="0" name=""/>
        <dsp:cNvSpPr/>
      </dsp:nvSpPr>
      <dsp:spPr>
        <a:xfrm>
          <a:off x="832235" y="2969048"/>
          <a:ext cx="1880623" cy="1626960"/>
        </a:xfrm>
        <a:prstGeom prst="hexagon">
          <a:avLst>
            <a:gd name="adj" fmla="val 28570"/>
            <a:gd name="vf" fmla="val 11547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>
              <a:latin typeface="Arial" panose="020B0604020202020204" pitchFamily="34" charset="0"/>
              <a:cs typeface="Arial" panose="020B0604020202020204" pitchFamily="34" charset="0"/>
            </a:rPr>
            <a:t>Adaptation pipelines and projects</a:t>
          </a:r>
        </a:p>
      </dsp:txBody>
      <dsp:txXfrm>
        <a:off x="1143894" y="3238670"/>
        <a:ext cx="1257305" cy="1087716"/>
      </dsp:txXfrm>
    </dsp:sp>
    <dsp:sp modelId="{C1880B62-0649-6D44-90C2-B0BE7817D9A3}">
      <dsp:nvSpPr>
        <dsp:cNvPr id="0" name=""/>
        <dsp:cNvSpPr/>
      </dsp:nvSpPr>
      <dsp:spPr>
        <a:xfrm>
          <a:off x="832235" y="998451"/>
          <a:ext cx="1880623" cy="1626960"/>
        </a:xfrm>
        <a:prstGeom prst="hexagon">
          <a:avLst>
            <a:gd name="adj" fmla="val 28570"/>
            <a:gd name="vf" fmla="val 11547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>
              <a:latin typeface="Arial" panose="020B0604020202020204" pitchFamily="34" charset="0"/>
              <a:cs typeface="Arial" panose="020B0604020202020204" pitchFamily="34" charset="0"/>
            </a:rPr>
            <a:t>Financing strategies, investment plans</a:t>
          </a:r>
        </a:p>
      </dsp:txBody>
      <dsp:txXfrm>
        <a:off x="1143894" y="1268073"/>
        <a:ext cx="1257305" cy="108771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5F1B9D-E504-DA4A-A9D9-87E6AA6B459F}">
      <dsp:nvSpPr>
        <dsp:cNvPr id="0" name=""/>
        <dsp:cNvSpPr/>
      </dsp:nvSpPr>
      <dsp:spPr>
        <a:xfrm>
          <a:off x="2353603" y="1805495"/>
          <a:ext cx="2294862" cy="1985149"/>
        </a:xfrm>
        <a:prstGeom prst="hexagon">
          <a:avLst>
            <a:gd name="adj" fmla="val 28570"/>
            <a:gd name="vf" fmla="val 115470"/>
          </a:avLst>
        </a:prstGeom>
        <a:solidFill>
          <a:schemeClr val="bg2">
            <a:lumMod val="90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>
              <a:latin typeface="Arial" panose="020B0604020202020204" pitchFamily="34" charset="0"/>
              <a:cs typeface="Arial" panose="020B0604020202020204" pitchFamily="34" charset="0"/>
            </a:rPr>
            <a:t>Mainstreaming in plans and budgets</a:t>
          </a:r>
        </a:p>
      </dsp:txBody>
      <dsp:txXfrm>
        <a:off x="2733894" y="2134462"/>
        <a:ext cx="1534280" cy="1327215"/>
      </dsp:txXfrm>
    </dsp:sp>
    <dsp:sp modelId="{7C63EC56-8AD8-1748-9E1B-2E03333823B2}">
      <dsp:nvSpPr>
        <dsp:cNvPr id="0" name=""/>
        <dsp:cNvSpPr/>
      </dsp:nvSpPr>
      <dsp:spPr>
        <a:xfrm>
          <a:off x="3790628" y="855735"/>
          <a:ext cx="865844" cy="746039"/>
        </a:xfrm>
        <a:prstGeom prst="hexagon">
          <a:avLst>
            <a:gd name="adj" fmla="val 28900"/>
            <a:gd name="vf" fmla="val 115470"/>
          </a:avLst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5674336-2E3D-DB40-BCC8-EAC62CCCDA1C}">
      <dsp:nvSpPr>
        <dsp:cNvPr id="0" name=""/>
        <dsp:cNvSpPr/>
      </dsp:nvSpPr>
      <dsp:spPr>
        <a:xfrm>
          <a:off x="2564993" y="0"/>
          <a:ext cx="1880623" cy="1626960"/>
        </a:xfrm>
        <a:prstGeom prst="hexagon">
          <a:avLst>
            <a:gd name="adj" fmla="val 28570"/>
            <a:gd name="vf" fmla="val 115470"/>
          </a:avLst>
        </a:prstGeom>
        <a:solidFill>
          <a:schemeClr val="bg2">
            <a:lumMod val="90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>
              <a:latin typeface="Arial" panose="020B0604020202020204" pitchFamily="34" charset="0"/>
              <a:cs typeface="Arial" panose="020B0604020202020204" pitchFamily="34" charset="0"/>
            </a:rPr>
            <a:t>Quantifying the cost of adaptation options</a:t>
          </a:r>
        </a:p>
      </dsp:txBody>
      <dsp:txXfrm>
        <a:off x="2876652" y="269622"/>
        <a:ext cx="1257305" cy="1087716"/>
      </dsp:txXfrm>
    </dsp:sp>
    <dsp:sp modelId="{C466B4EC-5679-3044-A747-981CD5CBF12B}">
      <dsp:nvSpPr>
        <dsp:cNvPr id="0" name=""/>
        <dsp:cNvSpPr/>
      </dsp:nvSpPr>
      <dsp:spPr>
        <a:xfrm>
          <a:off x="4801136" y="2250432"/>
          <a:ext cx="865844" cy="746039"/>
        </a:xfrm>
        <a:prstGeom prst="hexagon">
          <a:avLst>
            <a:gd name="adj" fmla="val 28900"/>
            <a:gd name="vf" fmla="val 115470"/>
          </a:avLst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5A03239-37C3-764D-9D91-F241641B832F}">
      <dsp:nvSpPr>
        <dsp:cNvPr id="0" name=""/>
        <dsp:cNvSpPr/>
      </dsp:nvSpPr>
      <dsp:spPr>
        <a:xfrm>
          <a:off x="4289743" y="1000689"/>
          <a:ext cx="1880623" cy="1626960"/>
        </a:xfrm>
        <a:prstGeom prst="hexagon">
          <a:avLst>
            <a:gd name="adj" fmla="val 28570"/>
            <a:gd name="vf" fmla="val 115470"/>
          </a:avLst>
        </a:prstGeom>
        <a:solidFill>
          <a:schemeClr val="bg2">
            <a:lumMod val="90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>
              <a:latin typeface="Arial" panose="020B0604020202020204" pitchFamily="34" charset="0"/>
              <a:cs typeface="Arial" panose="020B0604020202020204" pitchFamily="34" charset="0"/>
            </a:rPr>
            <a:t>Strengthening adaptation governance</a:t>
          </a:r>
        </a:p>
      </dsp:txBody>
      <dsp:txXfrm>
        <a:off x="4601402" y="1270311"/>
        <a:ext cx="1257305" cy="1087716"/>
      </dsp:txXfrm>
    </dsp:sp>
    <dsp:sp modelId="{DF87F3C8-A077-5D47-84F8-F355D2B04AAC}">
      <dsp:nvSpPr>
        <dsp:cNvPr id="0" name=""/>
        <dsp:cNvSpPr/>
      </dsp:nvSpPr>
      <dsp:spPr>
        <a:xfrm>
          <a:off x="4099172" y="3824784"/>
          <a:ext cx="865844" cy="746039"/>
        </a:xfrm>
        <a:prstGeom prst="hexagon">
          <a:avLst>
            <a:gd name="adj" fmla="val 28900"/>
            <a:gd name="vf" fmla="val 115470"/>
          </a:avLst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71E323E-F2EB-5541-8E90-EBA843D56A7B}">
      <dsp:nvSpPr>
        <dsp:cNvPr id="0" name=""/>
        <dsp:cNvSpPr/>
      </dsp:nvSpPr>
      <dsp:spPr>
        <a:xfrm>
          <a:off x="4289743" y="2967929"/>
          <a:ext cx="1880623" cy="1626960"/>
        </a:xfrm>
        <a:prstGeom prst="hexagon">
          <a:avLst>
            <a:gd name="adj" fmla="val 28570"/>
            <a:gd name="vf" fmla="val 115470"/>
          </a:avLst>
        </a:prstGeom>
        <a:solidFill>
          <a:schemeClr val="bg2">
            <a:lumMod val="90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>
              <a:latin typeface="Arial" panose="020B0604020202020204" pitchFamily="34" charset="0"/>
              <a:cs typeface="Arial" panose="020B0604020202020204" pitchFamily="34" charset="0"/>
            </a:rPr>
            <a:t>Enhancing the evidence, metrics and capacity</a:t>
          </a:r>
        </a:p>
      </dsp:txBody>
      <dsp:txXfrm>
        <a:off x="4601402" y="3237551"/>
        <a:ext cx="1257305" cy="1087716"/>
      </dsp:txXfrm>
    </dsp:sp>
    <dsp:sp modelId="{26BF7205-44B4-CD45-B912-81E9DFBA4339}">
      <dsp:nvSpPr>
        <dsp:cNvPr id="0" name=""/>
        <dsp:cNvSpPr/>
      </dsp:nvSpPr>
      <dsp:spPr>
        <a:xfrm>
          <a:off x="2357873" y="3988207"/>
          <a:ext cx="865844" cy="746039"/>
        </a:xfrm>
        <a:prstGeom prst="hexagon">
          <a:avLst>
            <a:gd name="adj" fmla="val 28900"/>
            <a:gd name="vf" fmla="val 115470"/>
          </a:avLst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1275B7B-CC1B-634D-94BA-07686E6D28D3}">
      <dsp:nvSpPr>
        <dsp:cNvPr id="0" name=""/>
        <dsp:cNvSpPr/>
      </dsp:nvSpPr>
      <dsp:spPr>
        <a:xfrm>
          <a:off x="2564993" y="3969738"/>
          <a:ext cx="1880623" cy="1626960"/>
        </a:xfrm>
        <a:prstGeom prst="hexagon">
          <a:avLst>
            <a:gd name="adj" fmla="val 28570"/>
            <a:gd name="vf" fmla="val 115470"/>
          </a:avLst>
        </a:prstGeom>
        <a:solidFill>
          <a:schemeClr val="bg2">
            <a:lumMod val="90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>
              <a:latin typeface="Arial" panose="020B0604020202020204" pitchFamily="34" charset="0"/>
              <a:cs typeface="Arial" panose="020B0604020202020204" pitchFamily="34" charset="0"/>
            </a:rPr>
            <a:t>Nature based solutions </a:t>
          </a:r>
        </a:p>
      </dsp:txBody>
      <dsp:txXfrm>
        <a:off x="2876652" y="4239360"/>
        <a:ext cx="1257305" cy="1087716"/>
      </dsp:txXfrm>
    </dsp:sp>
    <dsp:sp modelId="{1E078292-E35B-F346-9F3B-C4FC7D07EBBF}">
      <dsp:nvSpPr>
        <dsp:cNvPr id="0" name=""/>
        <dsp:cNvSpPr/>
      </dsp:nvSpPr>
      <dsp:spPr>
        <a:xfrm>
          <a:off x="1330817" y="2594069"/>
          <a:ext cx="865844" cy="746039"/>
        </a:xfrm>
        <a:prstGeom prst="hexagon">
          <a:avLst>
            <a:gd name="adj" fmla="val 28900"/>
            <a:gd name="vf" fmla="val 115470"/>
          </a:avLst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A6D55C2-71DC-494C-A7F5-507ABCAED78C}">
      <dsp:nvSpPr>
        <dsp:cNvPr id="0" name=""/>
        <dsp:cNvSpPr/>
      </dsp:nvSpPr>
      <dsp:spPr>
        <a:xfrm>
          <a:off x="832235" y="2969048"/>
          <a:ext cx="1880623" cy="1626960"/>
        </a:xfrm>
        <a:prstGeom prst="hexagon">
          <a:avLst>
            <a:gd name="adj" fmla="val 28570"/>
            <a:gd name="vf" fmla="val 115470"/>
          </a:avLst>
        </a:prstGeom>
        <a:solidFill>
          <a:schemeClr val="bg2">
            <a:lumMod val="90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>
              <a:latin typeface="Arial" panose="020B0604020202020204" pitchFamily="34" charset="0"/>
              <a:cs typeface="Arial" panose="020B0604020202020204" pitchFamily="34" charset="0"/>
            </a:rPr>
            <a:t>Adaptation pipelines and projects</a:t>
          </a:r>
        </a:p>
      </dsp:txBody>
      <dsp:txXfrm>
        <a:off x="1143894" y="3238670"/>
        <a:ext cx="1257305" cy="1087716"/>
      </dsp:txXfrm>
    </dsp:sp>
    <dsp:sp modelId="{C1880B62-0649-6D44-90C2-B0BE7817D9A3}">
      <dsp:nvSpPr>
        <dsp:cNvPr id="0" name=""/>
        <dsp:cNvSpPr/>
      </dsp:nvSpPr>
      <dsp:spPr>
        <a:xfrm>
          <a:off x="832235" y="998451"/>
          <a:ext cx="1880623" cy="1626960"/>
        </a:xfrm>
        <a:prstGeom prst="hexagon">
          <a:avLst>
            <a:gd name="adj" fmla="val 28570"/>
            <a:gd name="vf" fmla="val 11547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>
              <a:latin typeface="Arial" panose="020B0604020202020204" pitchFamily="34" charset="0"/>
              <a:cs typeface="Arial" panose="020B0604020202020204" pitchFamily="34" charset="0"/>
            </a:rPr>
            <a:t>Financing strategies, investment plans</a:t>
          </a:r>
        </a:p>
      </dsp:txBody>
      <dsp:txXfrm>
        <a:off x="1143894" y="1268073"/>
        <a:ext cx="1257305" cy="108771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5F1B9D-E504-DA4A-A9D9-87E6AA6B459F}">
      <dsp:nvSpPr>
        <dsp:cNvPr id="0" name=""/>
        <dsp:cNvSpPr/>
      </dsp:nvSpPr>
      <dsp:spPr>
        <a:xfrm>
          <a:off x="2353603" y="1805495"/>
          <a:ext cx="2294862" cy="1985149"/>
        </a:xfrm>
        <a:prstGeom prst="hexagon">
          <a:avLst>
            <a:gd name="adj" fmla="val 28570"/>
            <a:gd name="vf" fmla="val 11547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>
              <a:latin typeface="Arial" panose="020B0604020202020204" pitchFamily="34" charset="0"/>
              <a:cs typeface="Arial" panose="020B0604020202020204" pitchFamily="34" charset="0"/>
            </a:rPr>
            <a:t>Mainstreaming in plans and budgets</a:t>
          </a:r>
        </a:p>
      </dsp:txBody>
      <dsp:txXfrm>
        <a:off x="2733894" y="2134462"/>
        <a:ext cx="1534280" cy="1327215"/>
      </dsp:txXfrm>
    </dsp:sp>
    <dsp:sp modelId="{7C63EC56-8AD8-1748-9E1B-2E03333823B2}">
      <dsp:nvSpPr>
        <dsp:cNvPr id="0" name=""/>
        <dsp:cNvSpPr/>
      </dsp:nvSpPr>
      <dsp:spPr>
        <a:xfrm>
          <a:off x="3790628" y="855735"/>
          <a:ext cx="865844" cy="746039"/>
        </a:xfrm>
        <a:prstGeom prst="hexagon">
          <a:avLst>
            <a:gd name="adj" fmla="val 28900"/>
            <a:gd name="vf" fmla="val 115470"/>
          </a:avLst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5674336-2E3D-DB40-BCC8-EAC62CCCDA1C}">
      <dsp:nvSpPr>
        <dsp:cNvPr id="0" name=""/>
        <dsp:cNvSpPr/>
      </dsp:nvSpPr>
      <dsp:spPr>
        <a:xfrm>
          <a:off x="2564993" y="0"/>
          <a:ext cx="1880623" cy="1626960"/>
        </a:xfrm>
        <a:prstGeom prst="hexagon">
          <a:avLst>
            <a:gd name="adj" fmla="val 28570"/>
            <a:gd name="vf" fmla="val 115470"/>
          </a:avLst>
        </a:prstGeom>
        <a:solidFill>
          <a:schemeClr val="bg2">
            <a:lumMod val="90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>
              <a:latin typeface="Arial" panose="020B0604020202020204" pitchFamily="34" charset="0"/>
              <a:cs typeface="Arial" panose="020B0604020202020204" pitchFamily="34" charset="0"/>
            </a:rPr>
            <a:t>Quantifying the cost of adaptation options</a:t>
          </a:r>
        </a:p>
      </dsp:txBody>
      <dsp:txXfrm>
        <a:off x="2876652" y="269622"/>
        <a:ext cx="1257305" cy="1087716"/>
      </dsp:txXfrm>
    </dsp:sp>
    <dsp:sp modelId="{C466B4EC-5679-3044-A747-981CD5CBF12B}">
      <dsp:nvSpPr>
        <dsp:cNvPr id="0" name=""/>
        <dsp:cNvSpPr/>
      </dsp:nvSpPr>
      <dsp:spPr>
        <a:xfrm>
          <a:off x="4801136" y="2250432"/>
          <a:ext cx="865844" cy="746039"/>
        </a:xfrm>
        <a:prstGeom prst="hexagon">
          <a:avLst>
            <a:gd name="adj" fmla="val 28900"/>
            <a:gd name="vf" fmla="val 115470"/>
          </a:avLst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5A03239-37C3-764D-9D91-F241641B832F}">
      <dsp:nvSpPr>
        <dsp:cNvPr id="0" name=""/>
        <dsp:cNvSpPr/>
      </dsp:nvSpPr>
      <dsp:spPr>
        <a:xfrm>
          <a:off x="4289743" y="1000689"/>
          <a:ext cx="1880623" cy="1626960"/>
        </a:xfrm>
        <a:prstGeom prst="hexagon">
          <a:avLst>
            <a:gd name="adj" fmla="val 28570"/>
            <a:gd name="vf" fmla="val 115470"/>
          </a:avLst>
        </a:prstGeom>
        <a:solidFill>
          <a:schemeClr val="bg2">
            <a:lumMod val="90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>
              <a:latin typeface="Arial" panose="020B0604020202020204" pitchFamily="34" charset="0"/>
              <a:cs typeface="Arial" panose="020B0604020202020204" pitchFamily="34" charset="0"/>
            </a:rPr>
            <a:t>Strengthening adaptation governance</a:t>
          </a:r>
        </a:p>
      </dsp:txBody>
      <dsp:txXfrm>
        <a:off x="4601402" y="1270311"/>
        <a:ext cx="1257305" cy="1087716"/>
      </dsp:txXfrm>
    </dsp:sp>
    <dsp:sp modelId="{DF87F3C8-A077-5D47-84F8-F355D2B04AAC}">
      <dsp:nvSpPr>
        <dsp:cNvPr id="0" name=""/>
        <dsp:cNvSpPr/>
      </dsp:nvSpPr>
      <dsp:spPr>
        <a:xfrm>
          <a:off x="4099172" y="3824784"/>
          <a:ext cx="865844" cy="746039"/>
        </a:xfrm>
        <a:prstGeom prst="hexagon">
          <a:avLst>
            <a:gd name="adj" fmla="val 28900"/>
            <a:gd name="vf" fmla="val 115470"/>
          </a:avLst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71E323E-F2EB-5541-8E90-EBA843D56A7B}">
      <dsp:nvSpPr>
        <dsp:cNvPr id="0" name=""/>
        <dsp:cNvSpPr/>
      </dsp:nvSpPr>
      <dsp:spPr>
        <a:xfrm>
          <a:off x="4289743" y="2967929"/>
          <a:ext cx="1880623" cy="1626960"/>
        </a:xfrm>
        <a:prstGeom prst="hexagon">
          <a:avLst>
            <a:gd name="adj" fmla="val 28570"/>
            <a:gd name="vf" fmla="val 115470"/>
          </a:avLst>
        </a:prstGeom>
        <a:solidFill>
          <a:schemeClr val="bg2">
            <a:lumMod val="90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>
              <a:latin typeface="Arial" panose="020B0604020202020204" pitchFamily="34" charset="0"/>
              <a:cs typeface="Arial" panose="020B0604020202020204" pitchFamily="34" charset="0"/>
            </a:rPr>
            <a:t>Enhancing the evidence, metrics and capacity</a:t>
          </a:r>
        </a:p>
      </dsp:txBody>
      <dsp:txXfrm>
        <a:off x="4601402" y="3237551"/>
        <a:ext cx="1257305" cy="1087716"/>
      </dsp:txXfrm>
    </dsp:sp>
    <dsp:sp modelId="{26BF7205-44B4-CD45-B912-81E9DFBA4339}">
      <dsp:nvSpPr>
        <dsp:cNvPr id="0" name=""/>
        <dsp:cNvSpPr/>
      </dsp:nvSpPr>
      <dsp:spPr>
        <a:xfrm>
          <a:off x="2357873" y="3988207"/>
          <a:ext cx="865844" cy="746039"/>
        </a:xfrm>
        <a:prstGeom prst="hexagon">
          <a:avLst>
            <a:gd name="adj" fmla="val 28900"/>
            <a:gd name="vf" fmla="val 115470"/>
          </a:avLst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1275B7B-CC1B-634D-94BA-07686E6D28D3}">
      <dsp:nvSpPr>
        <dsp:cNvPr id="0" name=""/>
        <dsp:cNvSpPr/>
      </dsp:nvSpPr>
      <dsp:spPr>
        <a:xfrm>
          <a:off x="2564993" y="3969738"/>
          <a:ext cx="1880623" cy="1626960"/>
        </a:xfrm>
        <a:prstGeom prst="hexagon">
          <a:avLst>
            <a:gd name="adj" fmla="val 28570"/>
            <a:gd name="vf" fmla="val 115470"/>
          </a:avLst>
        </a:prstGeom>
        <a:solidFill>
          <a:schemeClr val="bg2">
            <a:lumMod val="90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>
              <a:latin typeface="Arial" panose="020B0604020202020204" pitchFamily="34" charset="0"/>
              <a:cs typeface="Arial" panose="020B0604020202020204" pitchFamily="34" charset="0"/>
            </a:rPr>
            <a:t>Nature based solutions </a:t>
          </a:r>
        </a:p>
      </dsp:txBody>
      <dsp:txXfrm>
        <a:off x="2876652" y="4239360"/>
        <a:ext cx="1257305" cy="1087716"/>
      </dsp:txXfrm>
    </dsp:sp>
    <dsp:sp modelId="{1E078292-E35B-F346-9F3B-C4FC7D07EBBF}">
      <dsp:nvSpPr>
        <dsp:cNvPr id="0" name=""/>
        <dsp:cNvSpPr/>
      </dsp:nvSpPr>
      <dsp:spPr>
        <a:xfrm>
          <a:off x="1330817" y="2594069"/>
          <a:ext cx="865844" cy="746039"/>
        </a:xfrm>
        <a:prstGeom prst="hexagon">
          <a:avLst>
            <a:gd name="adj" fmla="val 28900"/>
            <a:gd name="vf" fmla="val 115470"/>
          </a:avLst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A6D55C2-71DC-494C-A7F5-507ABCAED78C}">
      <dsp:nvSpPr>
        <dsp:cNvPr id="0" name=""/>
        <dsp:cNvSpPr/>
      </dsp:nvSpPr>
      <dsp:spPr>
        <a:xfrm>
          <a:off x="832235" y="2969048"/>
          <a:ext cx="1880623" cy="1626960"/>
        </a:xfrm>
        <a:prstGeom prst="hexagon">
          <a:avLst>
            <a:gd name="adj" fmla="val 28570"/>
            <a:gd name="vf" fmla="val 115470"/>
          </a:avLst>
        </a:prstGeom>
        <a:solidFill>
          <a:schemeClr val="bg2">
            <a:lumMod val="90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>
              <a:latin typeface="Arial" panose="020B0604020202020204" pitchFamily="34" charset="0"/>
              <a:cs typeface="Arial" panose="020B0604020202020204" pitchFamily="34" charset="0"/>
            </a:rPr>
            <a:t>Adaptation pipelines and projects</a:t>
          </a:r>
        </a:p>
      </dsp:txBody>
      <dsp:txXfrm>
        <a:off x="1143894" y="3238670"/>
        <a:ext cx="1257305" cy="1087716"/>
      </dsp:txXfrm>
    </dsp:sp>
    <dsp:sp modelId="{C1880B62-0649-6D44-90C2-B0BE7817D9A3}">
      <dsp:nvSpPr>
        <dsp:cNvPr id="0" name=""/>
        <dsp:cNvSpPr/>
      </dsp:nvSpPr>
      <dsp:spPr>
        <a:xfrm>
          <a:off x="832235" y="998451"/>
          <a:ext cx="1880623" cy="1626960"/>
        </a:xfrm>
        <a:prstGeom prst="hexagon">
          <a:avLst>
            <a:gd name="adj" fmla="val 28570"/>
            <a:gd name="vf" fmla="val 115470"/>
          </a:avLst>
        </a:prstGeom>
        <a:solidFill>
          <a:schemeClr val="bg2">
            <a:lumMod val="90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>
              <a:latin typeface="Arial" panose="020B0604020202020204" pitchFamily="34" charset="0"/>
              <a:cs typeface="Arial" panose="020B0604020202020204" pitchFamily="34" charset="0"/>
            </a:rPr>
            <a:t>Financing strategies, investment plans</a:t>
          </a:r>
        </a:p>
      </dsp:txBody>
      <dsp:txXfrm>
        <a:off x="1143894" y="1268073"/>
        <a:ext cx="1257305" cy="1087716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75533E-D989-43B4-8A7E-218336BF7FCF}">
      <dsp:nvSpPr>
        <dsp:cNvPr id="0" name=""/>
        <dsp:cNvSpPr/>
      </dsp:nvSpPr>
      <dsp:spPr>
        <a:xfrm>
          <a:off x="188" y="865563"/>
          <a:ext cx="2805624" cy="172376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kern="1200">
              <a:latin typeface="Arial" panose="020B0604020202020204" pitchFamily="34" charset="0"/>
              <a:cs typeface="Arial" panose="020B0604020202020204" pitchFamily="34" charset="0"/>
            </a:rPr>
            <a:t>Estimating and roadmap for adaptation finance through fiscal frameworks and financing strategies </a:t>
          </a:r>
        </a:p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kern="1200">
              <a:solidFill>
                <a:srgbClr val="FFC000">
                  <a:lumMod val="60000"/>
                  <a:lumOff val="40000"/>
                </a:srgb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Azerbaijan, Bangladesh</a:t>
          </a:r>
          <a:r>
            <a:rPr lang="en-US" sz="1400" b="0" kern="1200">
              <a:solidFill>
                <a:schemeClr val="accent4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, Chile, Indonesia (under review) </a:t>
          </a:r>
        </a:p>
      </dsp:txBody>
      <dsp:txXfrm>
        <a:off x="188" y="865563"/>
        <a:ext cx="2805624" cy="1723763"/>
      </dsp:txXfrm>
    </dsp:sp>
    <dsp:sp modelId="{E9581893-0BB2-4E40-B597-7B92128AFDC5}">
      <dsp:nvSpPr>
        <dsp:cNvPr id="0" name=""/>
        <dsp:cNvSpPr/>
      </dsp:nvSpPr>
      <dsp:spPr>
        <a:xfrm>
          <a:off x="2930677" y="865563"/>
          <a:ext cx="2805624" cy="172376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kern="1200">
              <a:latin typeface="Arial" panose="020B0604020202020204" pitchFamily="34" charset="0"/>
              <a:cs typeface="Arial" panose="020B0604020202020204" pitchFamily="34" charset="0"/>
            </a:rPr>
            <a:t>Climate integrated budgeting-systemic and process reforms. MTEF, budget call circular – prioritizing climate finance for adaptation </a:t>
          </a:r>
        </a:p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kern="1200">
              <a:solidFill>
                <a:srgbClr val="FFC000">
                  <a:lumMod val="60000"/>
                  <a:lumOff val="40000"/>
                </a:srgb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Bangladesh (MTEF), Mexico (Developing sustainability indicators)</a:t>
          </a:r>
        </a:p>
      </dsp:txBody>
      <dsp:txXfrm>
        <a:off x="2930677" y="865563"/>
        <a:ext cx="2805624" cy="1723763"/>
      </dsp:txXfrm>
    </dsp:sp>
    <dsp:sp modelId="{035EA02B-D242-4A4B-822E-93F717B9D517}">
      <dsp:nvSpPr>
        <dsp:cNvPr id="0" name=""/>
        <dsp:cNvSpPr/>
      </dsp:nvSpPr>
      <dsp:spPr>
        <a:xfrm>
          <a:off x="5861167" y="865563"/>
          <a:ext cx="2805624" cy="172376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kern="1200">
              <a:latin typeface="Arial" panose="020B0604020202020204" pitchFamily="34" charset="0"/>
              <a:cs typeface="Arial" panose="020B0604020202020204" pitchFamily="34" charset="0"/>
            </a:rPr>
            <a:t>Planning process – informed allocations for climate change adaptation investments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kern="1200">
              <a:solidFill>
                <a:srgbClr val="FFC000">
                  <a:lumMod val="60000"/>
                  <a:lumOff val="40000"/>
                </a:srgb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Cambodia (system reforms), Nepal, Pakistan </a:t>
          </a:r>
        </a:p>
      </dsp:txBody>
      <dsp:txXfrm>
        <a:off x="5861167" y="865563"/>
        <a:ext cx="2805624" cy="1723763"/>
      </dsp:txXfrm>
    </dsp:sp>
    <dsp:sp modelId="{6A9FAA26-22FD-476B-AD0F-4405B6B5FE85}">
      <dsp:nvSpPr>
        <dsp:cNvPr id="0" name=""/>
        <dsp:cNvSpPr/>
      </dsp:nvSpPr>
      <dsp:spPr>
        <a:xfrm>
          <a:off x="8791656" y="865563"/>
          <a:ext cx="2805624" cy="172376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kern="1200">
              <a:latin typeface="Arial" panose="020B0604020202020204" pitchFamily="34" charset="0"/>
              <a:cs typeface="Arial" panose="020B0604020202020204" pitchFamily="34" charset="0"/>
            </a:rPr>
            <a:t>Risk screening and climate cost benefit analysis of adaptation projects </a:t>
          </a:r>
        </a:p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kern="1200">
              <a:solidFill>
                <a:srgbClr val="FFC000">
                  <a:lumMod val="60000"/>
                  <a:lumOff val="40000"/>
                </a:srgb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Fiji, Tonga (Risk screening for development investments) , Thailand)</a:t>
          </a:r>
        </a:p>
      </dsp:txBody>
      <dsp:txXfrm>
        <a:off x="8791656" y="865563"/>
        <a:ext cx="2805624" cy="1723763"/>
      </dsp:txXfrm>
    </dsp:sp>
    <dsp:sp modelId="{87E813C1-531B-4685-A116-0D37F2831729}">
      <dsp:nvSpPr>
        <dsp:cNvPr id="0" name=""/>
        <dsp:cNvSpPr/>
      </dsp:nvSpPr>
      <dsp:spPr>
        <a:xfrm>
          <a:off x="1067830" y="2714192"/>
          <a:ext cx="3600828" cy="172376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kern="1200">
              <a:latin typeface="Arial" panose="020B0604020202020204" pitchFamily="34" charset="0"/>
              <a:cs typeface="Arial" panose="020B0604020202020204" pitchFamily="34" charset="0"/>
            </a:rPr>
            <a:t>Climate budget tagging/expenditure review of adaptation allocations and expenditure</a:t>
          </a:r>
        </a:p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kern="120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400" b="0" kern="1200">
              <a:solidFill>
                <a:srgbClr val="FFC000">
                  <a:lumMod val="60000"/>
                  <a:lumOff val="40000"/>
                </a:srgb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Armenia, Eswatini, Indonesia, Namibia, Nepal, Rwanda</a:t>
          </a:r>
        </a:p>
      </dsp:txBody>
      <dsp:txXfrm>
        <a:off x="1067830" y="2714192"/>
        <a:ext cx="3600828" cy="1723763"/>
      </dsp:txXfrm>
    </dsp:sp>
    <dsp:sp modelId="{734B62D4-3FB1-4856-B9F1-6D66FBB82A29}">
      <dsp:nvSpPr>
        <dsp:cNvPr id="0" name=""/>
        <dsp:cNvSpPr/>
      </dsp:nvSpPr>
      <dsp:spPr>
        <a:xfrm>
          <a:off x="4793524" y="2714192"/>
          <a:ext cx="2805624" cy="172376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kern="1200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Strengthening role of accountability actors on adaptation finance </a:t>
          </a:r>
        </a:p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kern="1200">
              <a:solidFill>
                <a:srgbClr val="FFC000">
                  <a:lumMod val="60000"/>
                  <a:lumOff val="40000"/>
                </a:srgb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Cambodia, Nepal, Uzbekistan</a:t>
          </a:r>
        </a:p>
      </dsp:txBody>
      <dsp:txXfrm>
        <a:off x="4793524" y="2714192"/>
        <a:ext cx="2805624" cy="1723763"/>
      </dsp:txXfrm>
    </dsp:sp>
    <dsp:sp modelId="{A4515446-A788-4DB3-918B-DC642EFF66FD}">
      <dsp:nvSpPr>
        <dsp:cNvPr id="0" name=""/>
        <dsp:cNvSpPr/>
      </dsp:nvSpPr>
      <dsp:spPr>
        <a:xfrm>
          <a:off x="7724014" y="2718792"/>
          <a:ext cx="2805624" cy="172376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Private sector financing</a:t>
          </a:r>
          <a:endParaRPr lang="en-US" sz="1400" b="1" kern="1200">
            <a:solidFill>
              <a:prstClr val="white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>
              <a:solidFill>
                <a:srgbClr val="FFC000">
                  <a:lumMod val="60000"/>
                  <a:lumOff val="40000"/>
                </a:srgb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Columbia, Indonesia, Uzbekistan  </a:t>
          </a:r>
        </a:p>
      </dsp:txBody>
      <dsp:txXfrm>
        <a:off x="7724014" y="2718792"/>
        <a:ext cx="2805624" cy="1723763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5F1B9D-E504-DA4A-A9D9-87E6AA6B459F}">
      <dsp:nvSpPr>
        <dsp:cNvPr id="0" name=""/>
        <dsp:cNvSpPr/>
      </dsp:nvSpPr>
      <dsp:spPr>
        <a:xfrm>
          <a:off x="2353603" y="1805495"/>
          <a:ext cx="2294862" cy="1985149"/>
        </a:xfrm>
        <a:prstGeom prst="hexagon">
          <a:avLst>
            <a:gd name="adj" fmla="val 28570"/>
            <a:gd name="vf" fmla="val 115470"/>
          </a:avLst>
        </a:prstGeom>
        <a:solidFill>
          <a:schemeClr val="bg2">
            <a:lumMod val="90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>
              <a:latin typeface="Arial" panose="020B0604020202020204" pitchFamily="34" charset="0"/>
              <a:cs typeface="Arial" panose="020B0604020202020204" pitchFamily="34" charset="0"/>
            </a:rPr>
            <a:t>Mainstreaming in plans and budgets</a:t>
          </a:r>
        </a:p>
      </dsp:txBody>
      <dsp:txXfrm>
        <a:off x="2733894" y="2134462"/>
        <a:ext cx="1534280" cy="1327215"/>
      </dsp:txXfrm>
    </dsp:sp>
    <dsp:sp modelId="{7C63EC56-8AD8-1748-9E1B-2E03333823B2}">
      <dsp:nvSpPr>
        <dsp:cNvPr id="0" name=""/>
        <dsp:cNvSpPr/>
      </dsp:nvSpPr>
      <dsp:spPr>
        <a:xfrm>
          <a:off x="3790628" y="855735"/>
          <a:ext cx="865844" cy="746039"/>
        </a:xfrm>
        <a:prstGeom prst="hexagon">
          <a:avLst>
            <a:gd name="adj" fmla="val 28900"/>
            <a:gd name="vf" fmla="val 115470"/>
          </a:avLst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5674336-2E3D-DB40-BCC8-EAC62CCCDA1C}">
      <dsp:nvSpPr>
        <dsp:cNvPr id="0" name=""/>
        <dsp:cNvSpPr/>
      </dsp:nvSpPr>
      <dsp:spPr>
        <a:xfrm>
          <a:off x="2564993" y="0"/>
          <a:ext cx="1880623" cy="1626960"/>
        </a:xfrm>
        <a:prstGeom prst="hexagon">
          <a:avLst>
            <a:gd name="adj" fmla="val 28570"/>
            <a:gd name="vf" fmla="val 115470"/>
          </a:avLst>
        </a:prstGeom>
        <a:solidFill>
          <a:schemeClr val="bg2">
            <a:lumMod val="90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>
              <a:latin typeface="Arial" panose="020B0604020202020204" pitchFamily="34" charset="0"/>
              <a:cs typeface="Arial" panose="020B0604020202020204" pitchFamily="34" charset="0"/>
            </a:rPr>
            <a:t>Quantifying the cost of adaptation options</a:t>
          </a:r>
        </a:p>
      </dsp:txBody>
      <dsp:txXfrm>
        <a:off x="2876652" y="269622"/>
        <a:ext cx="1257305" cy="1087716"/>
      </dsp:txXfrm>
    </dsp:sp>
    <dsp:sp modelId="{C466B4EC-5679-3044-A747-981CD5CBF12B}">
      <dsp:nvSpPr>
        <dsp:cNvPr id="0" name=""/>
        <dsp:cNvSpPr/>
      </dsp:nvSpPr>
      <dsp:spPr>
        <a:xfrm>
          <a:off x="4801136" y="2250432"/>
          <a:ext cx="865844" cy="746039"/>
        </a:xfrm>
        <a:prstGeom prst="hexagon">
          <a:avLst>
            <a:gd name="adj" fmla="val 28900"/>
            <a:gd name="vf" fmla="val 115470"/>
          </a:avLst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5A03239-37C3-764D-9D91-F241641B832F}">
      <dsp:nvSpPr>
        <dsp:cNvPr id="0" name=""/>
        <dsp:cNvSpPr/>
      </dsp:nvSpPr>
      <dsp:spPr>
        <a:xfrm>
          <a:off x="4289743" y="1000689"/>
          <a:ext cx="1880623" cy="1626960"/>
        </a:xfrm>
        <a:prstGeom prst="hexagon">
          <a:avLst>
            <a:gd name="adj" fmla="val 28570"/>
            <a:gd name="vf" fmla="val 115470"/>
          </a:avLst>
        </a:prstGeom>
        <a:solidFill>
          <a:schemeClr val="bg2">
            <a:lumMod val="90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>
              <a:latin typeface="Arial" panose="020B0604020202020204" pitchFamily="34" charset="0"/>
              <a:cs typeface="Arial" panose="020B0604020202020204" pitchFamily="34" charset="0"/>
            </a:rPr>
            <a:t>Strengthening adaptation governance</a:t>
          </a:r>
        </a:p>
      </dsp:txBody>
      <dsp:txXfrm>
        <a:off x="4601402" y="1270311"/>
        <a:ext cx="1257305" cy="1087716"/>
      </dsp:txXfrm>
    </dsp:sp>
    <dsp:sp modelId="{DF87F3C8-A077-5D47-84F8-F355D2B04AAC}">
      <dsp:nvSpPr>
        <dsp:cNvPr id="0" name=""/>
        <dsp:cNvSpPr/>
      </dsp:nvSpPr>
      <dsp:spPr>
        <a:xfrm>
          <a:off x="4099172" y="3824784"/>
          <a:ext cx="865844" cy="746039"/>
        </a:xfrm>
        <a:prstGeom prst="hexagon">
          <a:avLst>
            <a:gd name="adj" fmla="val 28900"/>
            <a:gd name="vf" fmla="val 115470"/>
          </a:avLst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71E323E-F2EB-5541-8E90-EBA843D56A7B}">
      <dsp:nvSpPr>
        <dsp:cNvPr id="0" name=""/>
        <dsp:cNvSpPr/>
      </dsp:nvSpPr>
      <dsp:spPr>
        <a:xfrm>
          <a:off x="4289743" y="2967929"/>
          <a:ext cx="1880623" cy="1626960"/>
        </a:xfrm>
        <a:prstGeom prst="hexagon">
          <a:avLst>
            <a:gd name="adj" fmla="val 28570"/>
            <a:gd name="vf" fmla="val 115470"/>
          </a:avLst>
        </a:prstGeom>
        <a:solidFill>
          <a:schemeClr val="bg2">
            <a:lumMod val="90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>
              <a:latin typeface="Arial" panose="020B0604020202020204" pitchFamily="34" charset="0"/>
              <a:cs typeface="Arial" panose="020B0604020202020204" pitchFamily="34" charset="0"/>
            </a:rPr>
            <a:t>Enhancing the evidence, metrics and capacity</a:t>
          </a:r>
        </a:p>
      </dsp:txBody>
      <dsp:txXfrm>
        <a:off x="4601402" y="3237551"/>
        <a:ext cx="1257305" cy="1087716"/>
      </dsp:txXfrm>
    </dsp:sp>
    <dsp:sp modelId="{26BF7205-44B4-CD45-B912-81E9DFBA4339}">
      <dsp:nvSpPr>
        <dsp:cNvPr id="0" name=""/>
        <dsp:cNvSpPr/>
      </dsp:nvSpPr>
      <dsp:spPr>
        <a:xfrm>
          <a:off x="2357873" y="3988207"/>
          <a:ext cx="865844" cy="746039"/>
        </a:xfrm>
        <a:prstGeom prst="hexagon">
          <a:avLst>
            <a:gd name="adj" fmla="val 28900"/>
            <a:gd name="vf" fmla="val 115470"/>
          </a:avLst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1275B7B-CC1B-634D-94BA-07686E6D28D3}">
      <dsp:nvSpPr>
        <dsp:cNvPr id="0" name=""/>
        <dsp:cNvSpPr/>
      </dsp:nvSpPr>
      <dsp:spPr>
        <a:xfrm>
          <a:off x="2564993" y="3969738"/>
          <a:ext cx="1880623" cy="1626960"/>
        </a:xfrm>
        <a:prstGeom prst="hexagon">
          <a:avLst>
            <a:gd name="adj" fmla="val 28570"/>
            <a:gd name="vf" fmla="val 11547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>
              <a:latin typeface="Arial" panose="020B0604020202020204" pitchFamily="34" charset="0"/>
              <a:cs typeface="Arial" panose="020B0604020202020204" pitchFamily="34" charset="0"/>
            </a:rPr>
            <a:t>Nature based solutions </a:t>
          </a:r>
        </a:p>
      </dsp:txBody>
      <dsp:txXfrm>
        <a:off x="2876652" y="4239360"/>
        <a:ext cx="1257305" cy="1087716"/>
      </dsp:txXfrm>
    </dsp:sp>
    <dsp:sp modelId="{1E078292-E35B-F346-9F3B-C4FC7D07EBBF}">
      <dsp:nvSpPr>
        <dsp:cNvPr id="0" name=""/>
        <dsp:cNvSpPr/>
      </dsp:nvSpPr>
      <dsp:spPr>
        <a:xfrm>
          <a:off x="1330817" y="2594069"/>
          <a:ext cx="865844" cy="746039"/>
        </a:xfrm>
        <a:prstGeom prst="hexagon">
          <a:avLst>
            <a:gd name="adj" fmla="val 28900"/>
            <a:gd name="vf" fmla="val 115470"/>
          </a:avLst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A6D55C2-71DC-494C-A7F5-507ABCAED78C}">
      <dsp:nvSpPr>
        <dsp:cNvPr id="0" name=""/>
        <dsp:cNvSpPr/>
      </dsp:nvSpPr>
      <dsp:spPr>
        <a:xfrm>
          <a:off x="832235" y="2969048"/>
          <a:ext cx="1880623" cy="1626960"/>
        </a:xfrm>
        <a:prstGeom prst="hexagon">
          <a:avLst>
            <a:gd name="adj" fmla="val 28570"/>
            <a:gd name="vf" fmla="val 115470"/>
          </a:avLst>
        </a:prstGeom>
        <a:solidFill>
          <a:schemeClr val="bg2">
            <a:lumMod val="90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>
              <a:latin typeface="Arial" panose="020B0604020202020204" pitchFamily="34" charset="0"/>
              <a:cs typeface="Arial" panose="020B0604020202020204" pitchFamily="34" charset="0"/>
            </a:rPr>
            <a:t>Adaptation pipelines and projects</a:t>
          </a:r>
        </a:p>
      </dsp:txBody>
      <dsp:txXfrm>
        <a:off x="1143894" y="3238670"/>
        <a:ext cx="1257305" cy="1087716"/>
      </dsp:txXfrm>
    </dsp:sp>
    <dsp:sp modelId="{C1880B62-0649-6D44-90C2-B0BE7817D9A3}">
      <dsp:nvSpPr>
        <dsp:cNvPr id="0" name=""/>
        <dsp:cNvSpPr/>
      </dsp:nvSpPr>
      <dsp:spPr>
        <a:xfrm>
          <a:off x="832235" y="998451"/>
          <a:ext cx="1880623" cy="1626960"/>
        </a:xfrm>
        <a:prstGeom prst="hexagon">
          <a:avLst>
            <a:gd name="adj" fmla="val 28570"/>
            <a:gd name="vf" fmla="val 115470"/>
          </a:avLst>
        </a:prstGeom>
        <a:solidFill>
          <a:schemeClr val="bg2">
            <a:lumMod val="90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>
              <a:latin typeface="Arial" panose="020B0604020202020204" pitchFamily="34" charset="0"/>
              <a:cs typeface="Arial" panose="020B0604020202020204" pitchFamily="34" charset="0"/>
            </a:rPr>
            <a:t>Financing strategies, investment plans</a:t>
          </a:r>
        </a:p>
      </dsp:txBody>
      <dsp:txXfrm>
        <a:off x="1143894" y="1268073"/>
        <a:ext cx="1257305" cy="1087716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5A3FD5-4888-417F-AFCF-8D4A4461F9E1}">
      <dsp:nvSpPr>
        <dsp:cNvPr id="0" name=""/>
        <dsp:cNvSpPr/>
      </dsp:nvSpPr>
      <dsp:spPr>
        <a:xfrm>
          <a:off x="0" y="0"/>
          <a:ext cx="8412480" cy="957559"/>
        </a:xfrm>
        <a:prstGeom prst="roundRect">
          <a:avLst>
            <a:gd name="adj" fmla="val 10000"/>
          </a:avLst>
        </a:prstGeom>
        <a:solidFill>
          <a:srgbClr val="00666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0" kern="1200">
              <a:latin typeface="Share Tech" panose="00000500000000000000"/>
            </a:rPr>
            <a:t>1. </a:t>
          </a:r>
          <a:r>
            <a:rPr lang="en-GB" sz="1600" b="0" kern="1200" err="1">
              <a:latin typeface="Share Tech" panose="00000500000000000000"/>
            </a:rPr>
            <a:t>NbS</a:t>
          </a:r>
          <a:r>
            <a:rPr lang="en-GB" sz="1600" b="0" kern="1200">
              <a:latin typeface="Share Tech" panose="00000500000000000000"/>
            </a:rPr>
            <a:t> are essential  tools and can cost effectively deliver on climate mitigation and adaptation, biodiversity protection and land restoration, often simultaneously. Yet they are severely underfinanced. </a:t>
          </a:r>
          <a:endParaRPr lang="en-US" sz="1600" kern="1200">
            <a:latin typeface="Share Tech"/>
          </a:endParaRPr>
        </a:p>
      </dsp:txBody>
      <dsp:txXfrm>
        <a:off x="28046" y="28046"/>
        <a:ext cx="7298284" cy="901467"/>
      </dsp:txXfrm>
    </dsp:sp>
    <dsp:sp modelId="{B6D3CBBB-E3F6-47D8-9E34-2227316EFD48}">
      <dsp:nvSpPr>
        <dsp:cNvPr id="0" name=""/>
        <dsp:cNvSpPr/>
      </dsp:nvSpPr>
      <dsp:spPr>
        <a:xfrm>
          <a:off x="704545" y="1131661"/>
          <a:ext cx="8412480" cy="957559"/>
        </a:xfrm>
        <a:prstGeom prst="roundRect">
          <a:avLst>
            <a:gd name="adj" fmla="val 10000"/>
          </a:avLst>
        </a:prstGeom>
        <a:solidFill>
          <a:srgbClr val="12979E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FI" sz="1600" kern="1200">
              <a:latin typeface="Share Tech"/>
            </a:rPr>
            <a:t>2. Annual current finance flows to NbS must </a:t>
          </a:r>
          <a:r>
            <a:rPr lang="sv-FI" sz="1600" b="1" kern="1200">
              <a:latin typeface="Share Tech"/>
            </a:rPr>
            <a:t>urgently double by 2025 </a:t>
          </a:r>
          <a:r>
            <a:rPr lang="sv-FI" sz="1600" kern="1200">
              <a:latin typeface="Share Tech"/>
            </a:rPr>
            <a:t>if we are to halt biodiversity loss, limit climate change to 1.5C  and achieve land degradation neutrality by 2030.</a:t>
          </a:r>
          <a:endParaRPr lang="en-US" sz="1600" kern="1200">
            <a:latin typeface="Share Tech"/>
          </a:endParaRPr>
        </a:p>
      </dsp:txBody>
      <dsp:txXfrm>
        <a:off x="732591" y="1159707"/>
        <a:ext cx="7029429" cy="901467"/>
      </dsp:txXfrm>
    </dsp:sp>
    <dsp:sp modelId="{077B67C9-562E-48AE-85CD-BB187C3298DA}">
      <dsp:nvSpPr>
        <dsp:cNvPr id="0" name=""/>
        <dsp:cNvSpPr/>
      </dsp:nvSpPr>
      <dsp:spPr>
        <a:xfrm>
          <a:off x="1398574" y="2263322"/>
          <a:ext cx="8412480" cy="957559"/>
        </a:xfrm>
        <a:prstGeom prst="roundRect">
          <a:avLst>
            <a:gd name="adj" fmla="val 10000"/>
          </a:avLst>
        </a:prstGeom>
        <a:solidFill>
          <a:srgbClr val="0099C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FI" sz="1600" kern="1200">
              <a:latin typeface="Share Tech"/>
              <a:ea typeface="+mn-ea"/>
              <a:cs typeface="+mn-cs"/>
            </a:rPr>
            <a:t>3.</a:t>
          </a:r>
          <a:r>
            <a:rPr lang="nl-NL" sz="1600" kern="1200">
              <a:latin typeface="Share Tech"/>
              <a:ea typeface="+mn-ea"/>
              <a:cs typeface="+mn-cs"/>
            </a:rPr>
            <a:t> Much </a:t>
          </a:r>
          <a:r>
            <a:rPr lang="nl-NL" sz="1600" b="0" u="none" kern="1200">
              <a:latin typeface="Share Tech"/>
              <a:ea typeface="+mn-ea"/>
              <a:cs typeface="+mn-cs"/>
            </a:rPr>
            <a:t>of the NbS finance gap ($230bn) must be filled by the private sector, both businesses and the financial sector, given government debt and fiscal constraints.</a:t>
          </a:r>
          <a:endParaRPr lang="en-US" sz="1600" b="0" u="none" kern="1200">
            <a:latin typeface="Share Tech"/>
            <a:ea typeface="+mn-ea"/>
            <a:cs typeface="+mn-cs"/>
          </a:endParaRPr>
        </a:p>
      </dsp:txBody>
      <dsp:txXfrm>
        <a:off x="1426620" y="2291368"/>
        <a:ext cx="7039944" cy="901467"/>
      </dsp:txXfrm>
    </dsp:sp>
    <dsp:sp modelId="{611EB7D4-F789-47A2-97E5-9D3FAC55595E}">
      <dsp:nvSpPr>
        <dsp:cNvPr id="0" name=""/>
        <dsp:cNvSpPr/>
      </dsp:nvSpPr>
      <dsp:spPr>
        <a:xfrm>
          <a:off x="2103119" y="3394984"/>
          <a:ext cx="8412480" cy="957559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u="none" kern="1200">
              <a:latin typeface="Share Tech"/>
              <a:ea typeface="+mn-ea"/>
              <a:cs typeface="+mn-cs"/>
            </a:rPr>
            <a:t>4. Reform and </a:t>
          </a:r>
          <a:r>
            <a:rPr lang="en-US" sz="1600" b="1" u="none" kern="1200">
              <a:latin typeface="Share Tech"/>
              <a:ea typeface="+mn-ea"/>
              <a:cs typeface="+mn-cs"/>
            </a:rPr>
            <a:t>repurposing of environmentally harmful expenditures </a:t>
          </a:r>
          <a:r>
            <a:rPr lang="en-US" sz="1600" b="0" u="none" kern="1200">
              <a:latin typeface="Share Tech"/>
              <a:ea typeface="+mn-ea"/>
              <a:cs typeface="+mn-cs"/>
            </a:rPr>
            <a:t>is urgent – at $500bn to $1 trillion each year, they are 3-7 times greater than investment in nature and undermine efforts to conserve and sustainably manage biodiversity.</a:t>
          </a:r>
        </a:p>
      </dsp:txBody>
      <dsp:txXfrm>
        <a:off x="2131165" y="3423030"/>
        <a:ext cx="7029429" cy="901467"/>
      </dsp:txXfrm>
    </dsp:sp>
    <dsp:sp modelId="{EAD3D5B8-CBA1-4F3D-9019-3B6908959BD5}">
      <dsp:nvSpPr>
        <dsp:cNvPr id="0" name=""/>
        <dsp:cNvSpPr/>
      </dsp:nvSpPr>
      <dsp:spPr>
        <a:xfrm>
          <a:off x="7790066" y="733403"/>
          <a:ext cx="622413" cy="622413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800" kern="1200"/>
        </a:p>
      </dsp:txBody>
      <dsp:txXfrm>
        <a:off x="7930109" y="733403"/>
        <a:ext cx="342327" cy="468366"/>
      </dsp:txXfrm>
    </dsp:sp>
    <dsp:sp modelId="{26F0D711-B700-4B35-96CB-BAD906B69937}">
      <dsp:nvSpPr>
        <dsp:cNvPr id="0" name=""/>
        <dsp:cNvSpPr/>
      </dsp:nvSpPr>
      <dsp:spPr>
        <a:xfrm>
          <a:off x="8494611" y="1865065"/>
          <a:ext cx="622413" cy="622413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800" kern="1200"/>
        </a:p>
      </dsp:txBody>
      <dsp:txXfrm>
        <a:off x="8634654" y="1865065"/>
        <a:ext cx="342327" cy="468366"/>
      </dsp:txXfrm>
    </dsp:sp>
    <dsp:sp modelId="{1ECB18C4-5786-492F-8899-9A9663B35F55}">
      <dsp:nvSpPr>
        <dsp:cNvPr id="0" name=""/>
        <dsp:cNvSpPr/>
      </dsp:nvSpPr>
      <dsp:spPr>
        <a:xfrm>
          <a:off x="9188641" y="2996726"/>
          <a:ext cx="622413" cy="622413"/>
        </a:xfrm>
        <a:prstGeom prst="downArrow">
          <a:avLst>
            <a:gd name="adj1" fmla="val 55000"/>
            <a:gd name="adj2" fmla="val 45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800" kern="1200"/>
        </a:p>
      </dsp:txBody>
      <dsp:txXfrm>
        <a:off x="9328684" y="2996726"/>
        <a:ext cx="342327" cy="46836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1/layout/HexagonRadial">
  <dgm:title val="Hexagon Radial"/>
  <dgm:desc val="Use to show a sequential process that relates to a central idea or theme. Limited to six Level 2 shapes. Works best with small amounts of text. Unused text does not appear, but remains available if you switch layouts."/>
  <dgm:catLst>
    <dgm:cat type="cycle" pri="8500"/>
    <dgm:cat type="officeonline" pri="9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l" for="ch" forName="Accent1" refType="w" fact="0.168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l" for="ch" forName="Parent" refType="w" fact="0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6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2" refType="w" fact="0.6413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Parent" refType="w" fact="0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l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7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3" refType="w" fact="0.4573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l" for="ch" forName="Accent2" refType="w" fact="0.6413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3" refType="w" fact="0.0554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l" for="ch" forName="Parent" refType="w" fact="0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l" for="ch" forName="Child2" refType="w" fact="0.5073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8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4" refType="w" fact="0.4573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l" for="ch" forName="Accent3" refType="w" fact="0.6413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l" for="ch" forName="Accent2" refType="w" fact="0.376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0554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l" for="ch" forName="Parent" refType="w" fact="0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l" for="ch" forName="Child2" refType="w" fact="0.5073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l" for="ch" forName="Child3" refType="w" fact="0.5073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l" for="ch" forName="Child1" refType="w" fact="0.0554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9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0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l" for="ch" forName="Accent6" refType="w" fact="0.0934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6" refType="w" fact="0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if>
      <dgm:else name="Name11">
        <dgm:choose name="Name12">
          <dgm:if name="Name13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4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r" for="ch" forName="Accent1" refType="w" fact="0.831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r" for="ch" forName="Parent" refType="w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15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2" refType="w" fact="0.3587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Parent" refType="w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r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16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3" refType="w" fact="0.5427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r" for="ch" forName="Accent2" refType="w" fact="0.3587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3" refType="w" fact="0.9446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r" for="ch" forName="Parent" refType="w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r" for="ch" forName="Child2" refType="w" fact="0.4927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17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4" refType="w" fact="0.5427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r" for="ch" forName="Accent3" refType="w" fact="0.3587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r" for="ch" forName="Accent2" refType="w" fact="0.623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9446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r" for="ch" forName="Parent" refType="w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r" for="ch" forName="Child2" refType="w" fact="0.4927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r" for="ch" forName="Child3" refType="w" fact="0.4927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r" for="ch" forName="Child1" refType="w" fact="0.9446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18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9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r" for="ch" forName="Accent6" refType="w" fact="0.9066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6" refType="w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else>
    </dgm:choose>
    <dgm:forEach name="wrapper" axis="self" ptType="parTrans">
      <dgm:forEach name="accentRepeat" axis="self">
        <dgm:layoutNode name="Accent" styleLbl="bgShp">
          <dgm:alg type="sp"/>
          <dgm:shape xmlns:r="http://schemas.openxmlformats.org/officeDocument/2006/relationships" type="hexagon" r:blip="" zOrderOff="-2">
            <dgm:adjLst>
              <dgm:adj idx="1" val="0.289"/>
              <dgm:adj idx="2" val="1.1547"/>
            </dgm:adjLst>
          </dgm:shape>
          <dgm:presOf/>
        </dgm:layoutNode>
      </dgm:forEach>
    </dgm:forEach>
    <dgm:forEach name="Name20" axis="ch" ptType="node" cnt="1">
      <dgm:layoutNode name="Parent" styleLbl="node0">
        <dgm:varLst>
          <dgm:chMax val="6"/>
          <dgm:chPref val="6"/>
        </dgm:varLst>
        <dgm:alg type="tx"/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1" axis="ch ch" ptType="node node" st="1 1" cnt="1 1">
      <dgm:layoutNode name="Accent1">
        <dgm:alg type="sp"/>
        <dgm:shape xmlns:r="http://schemas.openxmlformats.org/officeDocument/2006/relationships" r:blip="" zOrderOff="-2">
          <dgm:adjLst/>
        </dgm:shape>
        <dgm:presOf/>
        <dgm:constrLst/>
        <dgm:forEach name="Name22" ref="accentRepeat"/>
      </dgm:layoutNode>
      <dgm:layoutNode name="Child1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3" axis="ch ch" ptType="node node" st="1 2" cnt="1 1">
      <dgm:layoutNode name="Accent2">
        <dgm:alg type="sp"/>
        <dgm:shape xmlns:r="http://schemas.openxmlformats.org/officeDocument/2006/relationships" r:blip="" zOrderOff="-2">
          <dgm:adjLst/>
        </dgm:shape>
        <dgm:presOf/>
        <dgm:constrLst/>
        <dgm:forEach name="Name24" ref="accentRepeat"/>
      </dgm:layoutNode>
      <dgm:layoutNode name="Child2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5" axis="ch ch" ptType="node node" st="1 3" cnt="1 1">
      <dgm:layoutNode name="Accent3">
        <dgm:alg type="sp"/>
        <dgm:shape xmlns:r="http://schemas.openxmlformats.org/officeDocument/2006/relationships" r:blip="" zOrderOff="-2">
          <dgm:adjLst/>
        </dgm:shape>
        <dgm:presOf/>
        <dgm:constrLst/>
        <dgm:forEach name="Name26" ref="accentRepeat"/>
      </dgm:layoutNode>
      <dgm:layoutNode name="Child3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7" axis="ch ch" ptType="node node" st="1 4" cnt="1 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  <dgm:layoutNode name="Child4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9" axis="ch ch" ptType="node node" st="1 5" cnt="1 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30" ref="accentRepeat"/>
      </dgm:layoutNode>
      <dgm:layoutNode name="Child5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1" axis="ch ch" ptType="node node" st="1 6" cnt="1 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32" ref="accentRepeat"/>
      </dgm:layoutNode>
      <dgm:layoutNode name="Child6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1/layout/HexagonRadial">
  <dgm:title val="Hexagon Radial"/>
  <dgm:desc val="Use to show a sequential process that relates to a central idea or theme. Limited to six Level 2 shapes. Works best with small amounts of text. Unused text does not appear, but remains available if you switch layouts."/>
  <dgm:catLst>
    <dgm:cat type="cycle" pri="8500"/>
    <dgm:cat type="officeonline" pri="9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l" for="ch" forName="Accent1" refType="w" fact="0.168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l" for="ch" forName="Parent" refType="w" fact="0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6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2" refType="w" fact="0.6413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Parent" refType="w" fact="0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l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7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3" refType="w" fact="0.4573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l" for="ch" forName="Accent2" refType="w" fact="0.6413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3" refType="w" fact="0.0554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l" for="ch" forName="Parent" refType="w" fact="0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l" for="ch" forName="Child2" refType="w" fact="0.5073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8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4" refType="w" fact="0.4573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l" for="ch" forName="Accent3" refType="w" fact="0.6413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l" for="ch" forName="Accent2" refType="w" fact="0.376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0554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l" for="ch" forName="Parent" refType="w" fact="0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l" for="ch" forName="Child2" refType="w" fact="0.5073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l" for="ch" forName="Child3" refType="w" fact="0.5073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l" for="ch" forName="Child1" refType="w" fact="0.0554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9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0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l" for="ch" forName="Accent6" refType="w" fact="0.0934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6" refType="w" fact="0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if>
      <dgm:else name="Name11">
        <dgm:choose name="Name12">
          <dgm:if name="Name13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4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r" for="ch" forName="Accent1" refType="w" fact="0.831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r" for="ch" forName="Parent" refType="w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15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2" refType="w" fact="0.3587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Parent" refType="w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r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16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3" refType="w" fact="0.5427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r" for="ch" forName="Accent2" refType="w" fact="0.3587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3" refType="w" fact="0.9446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r" for="ch" forName="Parent" refType="w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r" for="ch" forName="Child2" refType="w" fact="0.4927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17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4" refType="w" fact="0.5427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r" for="ch" forName="Accent3" refType="w" fact="0.3587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r" for="ch" forName="Accent2" refType="w" fact="0.623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9446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r" for="ch" forName="Parent" refType="w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r" for="ch" forName="Child2" refType="w" fact="0.4927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r" for="ch" forName="Child3" refType="w" fact="0.4927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r" for="ch" forName="Child1" refType="w" fact="0.9446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18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9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r" for="ch" forName="Accent6" refType="w" fact="0.9066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6" refType="w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else>
    </dgm:choose>
    <dgm:forEach name="wrapper" axis="self" ptType="parTrans">
      <dgm:forEach name="accentRepeat" axis="self">
        <dgm:layoutNode name="Accent" styleLbl="bgShp">
          <dgm:alg type="sp"/>
          <dgm:shape xmlns:r="http://schemas.openxmlformats.org/officeDocument/2006/relationships" type="hexagon" r:blip="" zOrderOff="-2">
            <dgm:adjLst>
              <dgm:adj idx="1" val="0.289"/>
              <dgm:adj idx="2" val="1.1547"/>
            </dgm:adjLst>
          </dgm:shape>
          <dgm:presOf/>
        </dgm:layoutNode>
      </dgm:forEach>
    </dgm:forEach>
    <dgm:forEach name="Name20" axis="ch" ptType="node" cnt="1">
      <dgm:layoutNode name="Parent" styleLbl="node0">
        <dgm:varLst>
          <dgm:chMax val="6"/>
          <dgm:chPref val="6"/>
        </dgm:varLst>
        <dgm:alg type="tx"/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1" axis="ch ch" ptType="node node" st="1 1" cnt="1 1">
      <dgm:layoutNode name="Accent1">
        <dgm:alg type="sp"/>
        <dgm:shape xmlns:r="http://schemas.openxmlformats.org/officeDocument/2006/relationships" r:blip="" zOrderOff="-2">
          <dgm:adjLst/>
        </dgm:shape>
        <dgm:presOf/>
        <dgm:constrLst/>
        <dgm:forEach name="Name22" ref="accentRepeat"/>
      </dgm:layoutNode>
      <dgm:layoutNode name="Child1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3" axis="ch ch" ptType="node node" st="1 2" cnt="1 1">
      <dgm:layoutNode name="Accent2">
        <dgm:alg type="sp"/>
        <dgm:shape xmlns:r="http://schemas.openxmlformats.org/officeDocument/2006/relationships" r:blip="" zOrderOff="-2">
          <dgm:adjLst/>
        </dgm:shape>
        <dgm:presOf/>
        <dgm:constrLst/>
        <dgm:forEach name="Name24" ref="accentRepeat"/>
      </dgm:layoutNode>
      <dgm:layoutNode name="Child2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5" axis="ch ch" ptType="node node" st="1 3" cnt="1 1">
      <dgm:layoutNode name="Accent3">
        <dgm:alg type="sp"/>
        <dgm:shape xmlns:r="http://schemas.openxmlformats.org/officeDocument/2006/relationships" r:blip="" zOrderOff="-2">
          <dgm:adjLst/>
        </dgm:shape>
        <dgm:presOf/>
        <dgm:constrLst/>
        <dgm:forEach name="Name26" ref="accentRepeat"/>
      </dgm:layoutNode>
      <dgm:layoutNode name="Child3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7" axis="ch ch" ptType="node node" st="1 4" cnt="1 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  <dgm:layoutNode name="Child4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9" axis="ch ch" ptType="node node" st="1 5" cnt="1 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30" ref="accentRepeat"/>
      </dgm:layoutNode>
      <dgm:layoutNode name="Child5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1" axis="ch ch" ptType="node node" st="1 6" cnt="1 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32" ref="accentRepeat"/>
      </dgm:layoutNode>
      <dgm:layoutNode name="Child6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1/layout/HexagonRadial">
  <dgm:title val="Hexagon Radial"/>
  <dgm:desc val="Use to show a sequential process that relates to a central idea or theme. Limited to six Level 2 shapes. Works best with small amounts of text. Unused text does not appear, but remains available if you switch layouts."/>
  <dgm:catLst>
    <dgm:cat type="cycle" pri="8500"/>
    <dgm:cat type="officeonline" pri="9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l" for="ch" forName="Accent1" refType="w" fact="0.168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l" for="ch" forName="Parent" refType="w" fact="0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6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2" refType="w" fact="0.6413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Parent" refType="w" fact="0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l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7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3" refType="w" fact="0.4573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l" for="ch" forName="Accent2" refType="w" fact="0.6413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3" refType="w" fact="0.0554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l" for="ch" forName="Parent" refType="w" fact="0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l" for="ch" forName="Child2" refType="w" fact="0.5073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8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4" refType="w" fact="0.4573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l" for="ch" forName="Accent3" refType="w" fact="0.6413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l" for="ch" forName="Accent2" refType="w" fact="0.376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0554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l" for="ch" forName="Parent" refType="w" fact="0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l" for="ch" forName="Child2" refType="w" fact="0.5073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l" for="ch" forName="Child3" refType="w" fact="0.5073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l" for="ch" forName="Child1" refType="w" fact="0.0554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9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0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l" for="ch" forName="Accent6" refType="w" fact="0.0934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6" refType="w" fact="0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if>
      <dgm:else name="Name11">
        <dgm:choose name="Name12">
          <dgm:if name="Name13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4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r" for="ch" forName="Accent1" refType="w" fact="0.831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r" for="ch" forName="Parent" refType="w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15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2" refType="w" fact="0.3587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Parent" refType="w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r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16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3" refType="w" fact="0.5427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r" for="ch" forName="Accent2" refType="w" fact="0.3587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3" refType="w" fact="0.9446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r" for="ch" forName="Parent" refType="w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r" for="ch" forName="Child2" refType="w" fact="0.4927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17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4" refType="w" fact="0.5427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r" for="ch" forName="Accent3" refType="w" fact="0.3587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r" for="ch" forName="Accent2" refType="w" fact="0.623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9446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r" for="ch" forName="Parent" refType="w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r" for="ch" forName="Child2" refType="w" fact="0.4927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r" for="ch" forName="Child3" refType="w" fact="0.4927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r" for="ch" forName="Child1" refType="w" fact="0.9446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18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9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r" for="ch" forName="Accent6" refType="w" fact="0.9066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6" refType="w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else>
    </dgm:choose>
    <dgm:forEach name="wrapper" axis="self" ptType="parTrans">
      <dgm:forEach name="accentRepeat" axis="self">
        <dgm:layoutNode name="Accent" styleLbl="bgShp">
          <dgm:alg type="sp"/>
          <dgm:shape xmlns:r="http://schemas.openxmlformats.org/officeDocument/2006/relationships" type="hexagon" r:blip="" zOrderOff="-2">
            <dgm:adjLst>
              <dgm:adj idx="1" val="0.289"/>
              <dgm:adj idx="2" val="1.1547"/>
            </dgm:adjLst>
          </dgm:shape>
          <dgm:presOf/>
        </dgm:layoutNode>
      </dgm:forEach>
    </dgm:forEach>
    <dgm:forEach name="Name20" axis="ch" ptType="node" cnt="1">
      <dgm:layoutNode name="Parent" styleLbl="node0">
        <dgm:varLst>
          <dgm:chMax val="6"/>
          <dgm:chPref val="6"/>
        </dgm:varLst>
        <dgm:alg type="tx"/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1" axis="ch ch" ptType="node node" st="1 1" cnt="1 1">
      <dgm:layoutNode name="Accent1">
        <dgm:alg type="sp"/>
        <dgm:shape xmlns:r="http://schemas.openxmlformats.org/officeDocument/2006/relationships" r:blip="" zOrderOff="-2">
          <dgm:adjLst/>
        </dgm:shape>
        <dgm:presOf/>
        <dgm:constrLst/>
        <dgm:forEach name="Name22" ref="accentRepeat"/>
      </dgm:layoutNode>
      <dgm:layoutNode name="Child1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3" axis="ch ch" ptType="node node" st="1 2" cnt="1 1">
      <dgm:layoutNode name="Accent2">
        <dgm:alg type="sp"/>
        <dgm:shape xmlns:r="http://schemas.openxmlformats.org/officeDocument/2006/relationships" r:blip="" zOrderOff="-2">
          <dgm:adjLst/>
        </dgm:shape>
        <dgm:presOf/>
        <dgm:constrLst/>
        <dgm:forEach name="Name24" ref="accentRepeat"/>
      </dgm:layoutNode>
      <dgm:layoutNode name="Child2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5" axis="ch ch" ptType="node node" st="1 3" cnt="1 1">
      <dgm:layoutNode name="Accent3">
        <dgm:alg type="sp"/>
        <dgm:shape xmlns:r="http://schemas.openxmlformats.org/officeDocument/2006/relationships" r:blip="" zOrderOff="-2">
          <dgm:adjLst/>
        </dgm:shape>
        <dgm:presOf/>
        <dgm:constrLst/>
        <dgm:forEach name="Name26" ref="accentRepeat"/>
      </dgm:layoutNode>
      <dgm:layoutNode name="Child3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7" axis="ch ch" ptType="node node" st="1 4" cnt="1 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  <dgm:layoutNode name="Child4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9" axis="ch ch" ptType="node node" st="1 5" cnt="1 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30" ref="accentRepeat"/>
      </dgm:layoutNode>
      <dgm:layoutNode name="Child5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1" axis="ch ch" ptType="node node" st="1 6" cnt="1 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32" ref="accentRepeat"/>
      </dgm:layoutNode>
      <dgm:layoutNode name="Child6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11/layout/HexagonRadial">
  <dgm:title val="Hexagon Radial"/>
  <dgm:desc val="Use to show a sequential process that relates to a central idea or theme. Limited to six Level 2 shapes. Works best with small amounts of text. Unused text does not appear, but remains available if you switch layouts."/>
  <dgm:catLst>
    <dgm:cat type="cycle" pri="8500"/>
    <dgm:cat type="officeonline" pri="9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l" for="ch" forName="Accent1" refType="w" fact="0.168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l" for="ch" forName="Parent" refType="w" fact="0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6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2" refType="w" fact="0.6413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Parent" refType="w" fact="0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l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7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3" refType="w" fact="0.4573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l" for="ch" forName="Accent2" refType="w" fact="0.6413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3" refType="w" fact="0.0554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l" for="ch" forName="Parent" refType="w" fact="0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l" for="ch" forName="Child2" refType="w" fact="0.5073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8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4" refType="w" fact="0.4573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l" for="ch" forName="Accent3" refType="w" fact="0.6413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l" for="ch" forName="Accent2" refType="w" fact="0.376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0554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l" for="ch" forName="Parent" refType="w" fact="0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l" for="ch" forName="Child2" refType="w" fact="0.5073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l" for="ch" forName="Child3" refType="w" fact="0.5073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l" for="ch" forName="Child1" refType="w" fact="0.0554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9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0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l" for="ch" forName="Accent6" refType="w" fact="0.0934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6" refType="w" fact="0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if>
      <dgm:else name="Name11">
        <dgm:choose name="Name12">
          <dgm:if name="Name13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4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r" for="ch" forName="Accent1" refType="w" fact="0.831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r" for="ch" forName="Parent" refType="w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15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2" refType="w" fact="0.3587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Parent" refType="w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r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16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3" refType="w" fact="0.5427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r" for="ch" forName="Accent2" refType="w" fact="0.3587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3" refType="w" fact="0.9446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r" for="ch" forName="Parent" refType="w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r" for="ch" forName="Child2" refType="w" fact="0.4927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17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4" refType="w" fact="0.5427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r" for="ch" forName="Accent3" refType="w" fact="0.3587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r" for="ch" forName="Accent2" refType="w" fact="0.623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9446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r" for="ch" forName="Parent" refType="w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r" for="ch" forName="Child2" refType="w" fact="0.4927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r" for="ch" forName="Child3" refType="w" fact="0.4927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r" for="ch" forName="Child1" refType="w" fact="0.9446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18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9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r" for="ch" forName="Accent6" refType="w" fact="0.9066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6" refType="w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else>
    </dgm:choose>
    <dgm:forEach name="wrapper" axis="self" ptType="parTrans">
      <dgm:forEach name="accentRepeat" axis="self">
        <dgm:layoutNode name="Accent" styleLbl="bgShp">
          <dgm:alg type="sp"/>
          <dgm:shape xmlns:r="http://schemas.openxmlformats.org/officeDocument/2006/relationships" type="hexagon" r:blip="" zOrderOff="-2">
            <dgm:adjLst>
              <dgm:adj idx="1" val="0.289"/>
              <dgm:adj idx="2" val="1.1547"/>
            </dgm:adjLst>
          </dgm:shape>
          <dgm:presOf/>
        </dgm:layoutNode>
      </dgm:forEach>
    </dgm:forEach>
    <dgm:forEach name="Name20" axis="ch" ptType="node" cnt="1">
      <dgm:layoutNode name="Parent" styleLbl="node0">
        <dgm:varLst>
          <dgm:chMax val="6"/>
          <dgm:chPref val="6"/>
        </dgm:varLst>
        <dgm:alg type="tx"/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1" axis="ch ch" ptType="node node" st="1 1" cnt="1 1">
      <dgm:layoutNode name="Accent1">
        <dgm:alg type="sp"/>
        <dgm:shape xmlns:r="http://schemas.openxmlformats.org/officeDocument/2006/relationships" r:blip="" zOrderOff="-2">
          <dgm:adjLst/>
        </dgm:shape>
        <dgm:presOf/>
        <dgm:constrLst/>
        <dgm:forEach name="Name22" ref="accentRepeat"/>
      </dgm:layoutNode>
      <dgm:layoutNode name="Child1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3" axis="ch ch" ptType="node node" st="1 2" cnt="1 1">
      <dgm:layoutNode name="Accent2">
        <dgm:alg type="sp"/>
        <dgm:shape xmlns:r="http://schemas.openxmlformats.org/officeDocument/2006/relationships" r:blip="" zOrderOff="-2">
          <dgm:adjLst/>
        </dgm:shape>
        <dgm:presOf/>
        <dgm:constrLst/>
        <dgm:forEach name="Name24" ref="accentRepeat"/>
      </dgm:layoutNode>
      <dgm:layoutNode name="Child2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5" axis="ch ch" ptType="node node" st="1 3" cnt="1 1">
      <dgm:layoutNode name="Accent3">
        <dgm:alg type="sp"/>
        <dgm:shape xmlns:r="http://schemas.openxmlformats.org/officeDocument/2006/relationships" r:blip="" zOrderOff="-2">
          <dgm:adjLst/>
        </dgm:shape>
        <dgm:presOf/>
        <dgm:constrLst/>
        <dgm:forEach name="Name26" ref="accentRepeat"/>
      </dgm:layoutNode>
      <dgm:layoutNode name="Child3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7" axis="ch ch" ptType="node node" st="1 4" cnt="1 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  <dgm:layoutNode name="Child4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9" axis="ch ch" ptType="node node" st="1 5" cnt="1 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30" ref="accentRepeat"/>
      </dgm:layoutNode>
      <dgm:layoutNode name="Child5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1" axis="ch ch" ptType="node node" st="1 6" cnt="1 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32" ref="accentRepeat"/>
      </dgm:layoutNode>
      <dgm:layoutNode name="Child6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1D91F9-0298-4223-8A13-BE855176F232}" type="datetimeFigureOut">
              <a:rPr lang="en-US" smtClean="0"/>
              <a:t>7/6/2023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FE8EE3-8C28-4591-8014-069533434D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3589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FE8EE3-8C28-4591-8014-069533434D9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8866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rgbClr val="44546A"/>
              </a:solidFill>
              <a:latin typeface="Arial Nova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1B55F1-4C5E-E147-B155-C2CAF8F05A35}" type="slidenum">
              <a:rPr lang="x-none" smtClean="0"/>
              <a:t>11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2748635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FE8EE3-8C28-4591-8014-069533434D9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6303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rgbClr val="44546A"/>
              </a:solidFill>
              <a:latin typeface="Arial Nova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1B55F1-4C5E-E147-B155-C2CAF8F05A35}" type="slidenum">
              <a:rPr lang="x-none" smtClean="0"/>
              <a:t>13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1890293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E1E57B-51D5-40AE-ACF7-C21BE8999F8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2416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E1E57B-51D5-40AE-ACF7-C21BE8999F8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1485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/>
              <a:t>Enhancing the evidence base</a:t>
            </a:r>
            <a:r>
              <a:rPr lang="en-US"/>
              <a:t>: climate risk and vulnerability assessments, appraisal of adaptation options. E.g. </a:t>
            </a:r>
            <a:r>
              <a:rPr lang="en-US" sz="1200" b="1" i="1">
                <a:solidFill>
                  <a:schemeClr val="tx2"/>
                </a:solidFill>
                <a:latin typeface="Arial Nova"/>
                <a:cs typeface="Times New Roman"/>
              </a:rPr>
              <a:t>Serbia</a:t>
            </a:r>
            <a:r>
              <a:rPr lang="en-US" sz="1200">
                <a:solidFill>
                  <a:schemeClr val="tx2"/>
                </a:solidFill>
                <a:latin typeface="Arial Nova"/>
                <a:cs typeface="Times New Roman"/>
              </a:rPr>
              <a:t> conducted </a:t>
            </a:r>
            <a:r>
              <a:rPr lang="en-US" sz="1200" u="sng">
                <a:solidFill>
                  <a:schemeClr val="tx2"/>
                </a:solidFill>
                <a:latin typeface="Arial Nova"/>
                <a:cs typeface="Times New Roman"/>
              </a:rPr>
              <a:t>multi-hazard comprehensive risk and vulnerability assessments </a:t>
            </a:r>
            <a:r>
              <a:rPr lang="en-US" sz="1200">
                <a:solidFill>
                  <a:schemeClr val="tx2"/>
                </a:solidFill>
                <a:latin typeface="Arial Nova"/>
                <a:cs typeface="Times New Roman"/>
              </a:rPr>
              <a:t>on the nexus between agriculture &amp; water management as well as infrastructure, energy, forestry, health and biodiversity, and formulated </a:t>
            </a:r>
            <a:r>
              <a:rPr lang="en-US" sz="1200" u="sng">
                <a:solidFill>
                  <a:schemeClr val="tx2"/>
                </a:solidFill>
                <a:latin typeface="Arial Nova"/>
                <a:cs typeface="Times New Roman"/>
              </a:rPr>
              <a:t>concrete adaptation measures </a:t>
            </a:r>
            <a:r>
              <a:rPr lang="en-US" sz="1200">
                <a:solidFill>
                  <a:schemeClr val="tx2"/>
                </a:solidFill>
                <a:latin typeface="Arial Nova"/>
                <a:cs typeface="Times New Roman"/>
              </a:rPr>
              <a:t>in these sectors. These assessments will continue to be available for policy and planning purposes through a </a:t>
            </a:r>
            <a:r>
              <a:rPr lang="en-US" sz="1200" u="sng">
                <a:solidFill>
                  <a:schemeClr val="tx2"/>
                </a:solidFill>
                <a:latin typeface="Arial Nova"/>
                <a:cs typeface="Times New Roman"/>
              </a:rPr>
              <a:t>web-based platform</a:t>
            </a:r>
            <a:r>
              <a:rPr lang="en-US" sz="1200">
                <a:solidFill>
                  <a:schemeClr val="tx2"/>
                </a:solidFill>
                <a:latin typeface="Arial Nova"/>
                <a:cs typeface="Times New Roman"/>
              </a:rPr>
              <a:t>. </a:t>
            </a:r>
          </a:p>
          <a:p>
            <a:endParaRPr lang="en-US"/>
          </a:p>
          <a:p>
            <a:r>
              <a:rPr lang="en-GB" sz="1200" b="1">
                <a:solidFill>
                  <a:schemeClr val="tx1">
                    <a:lumMod val="75000"/>
                  </a:schemeClr>
                </a:solidFill>
                <a:latin typeface="Arial Nova" panose="020B0504020202020204" pitchFamily="34" charset="0"/>
              </a:rPr>
              <a:t>Strengthening adaptation governance</a:t>
            </a:r>
            <a:r>
              <a:rPr lang="en-GB" sz="1200">
                <a:solidFill>
                  <a:schemeClr val="tx1">
                    <a:lumMod val="75000"/>
                  </a:schemeClr>
                </a:solidFill>
                <a:latin typeface="Arial Nova" panose="020B0504020202020204" pitchFamily="34" charset="0"/>
              </a:rPr>
              <a:t>: strengthening of coordination mechanisms for CCA, improve regulatory, institutional and legal environment for adaptation, with activities such as </a:t>
            </a:r>
            <a:r>
              <a:rPr lang="en-US" sz="1200">
                <a:latin typeface="Arial Nova"/>
                <a:cs typeface="Times New Roman"/>
              </a:rPr>
              <a:t>Formation of inter-ministerial/inter-department committees, Development/amendment of laws and decrees that assign responsibility and accountabilities for adaptation, </a:t>
            </a:r>
            <a:r>
              <a:rPr lang="en-US" sz="1200" u="sng">
                <a:latin typeface="Arial Nova"/>
                <a:cs typeface="Times New Roman"/>
              </a:rPr>
              <a:t>Risk informing </a:t>
            </a:r>
            <a:r>
              <a:rPr lang="en-US" sz="1200">
                <a:latin typeface="Arial Nova"/>
                <a:cs typeface="Times New Roman"/>
              </a:rPr>
              <a:t>plans and budget systems, Mainstreaming adaptation in </a:t>
            </a:r>
            <a:r>
              <a:rPr lang="en-US" sz="1200" u="sng">
                <a:latin typeface="Arial Nova"/>
                <a:cs typeface="Times New Roman"/>
              </a:rPr>
              <a:t>sub-national and sectoral plans </a:t>
            </a:r>
            <a:r>
              <a:rPr lang="en-US" sz="1200" u="none">
                <a:latin typeface="Arial Nova"/>
                <a:cs typeface="Times New Roman"/>
              </a:rPr>
              <a:t>and</a:t>
            </a:r>
            <a:r>
              <a:rPr lang="en-US" sz="1200" u="sng">
                <a:latin typeface="Arial Nova"/>
                <a:cs typeface="Times New Roman"/>
              </a:rPr>
              <a:t> </a:t>
            </a:r>
            <a:r>
              <a:rPr lang="en-GB" sz="1200">
                <a:latin typeface="Arial Nova"/>
                <a:cs typeface="Times New Roman"/>
              </a:rPr>
              <a:t>Fostering</a:t>
            </a:r>
            <a:r>
              <a:rPr lang="en-GB" sz="1200" b="1">
                <a:latin typeface="Arial Nova"/>
                <a:cs typeface="Times New Roman"/>
              </a:rPr>
              <a:t> </a:t>
            </a:r>
            <a:r>
              <a:rPr lang="en-GB" sz="1200">
                <a:latin typeface="Arial Nova"/>
                <a:cs typeface="Times New Roman"/>
              </a:rPr>
              <a:t>locally led action and greater inclusion. E.g. </a:t>
            </a:r>
            <a:r>
              <a:rPr lang="en-US" sz="1200">
                <a:latin typeface="Arial Nova"/>
                <a:cs typeface="Times New Roman"/>
              </a:rPr>
              <a:t>In </a:t>
            </a:r>
            <a:r>
              <a:rPr lang="en-US" sz="1200" b="1">
                <a:latin typeface="Arial Nova"/>
                <a:cs typeface="Times New Roman"/>
              </a:rPr>
              <a:t>Benin, Congo DR and Cote d'Ivoire,</a:t>
            </a:r>
            <a:r>
              <a:rPr lang="en-US" sz="1200">
                <a:latin typeface="Arial Nova"/>
                <a:cs typeface="Times New Roman"/>
              </a:rPr>
              <a:t> support was provided to drafting the National Climate Change Law.  In </a:t>
            </a:r>
            <a:r>
              <a:rPr lang="en-US" sz="1200" b="1">
                <a:latin typeface="Arial Nova"/>
                <a:cs typeface="Times New Roman"/>
              </a:rPr>
              <a:t>Bosnia and Herzegovina</a:t>
            </a:r>
            <a:r>
              <a:rPr lang="en-US" sz="1200">
                <a:latin typeface="Arial Nova"/>
                <a:cs typeface="Times New Roman"/>
              </a:rPr>
              <a:t>, the regulatory framework to support climate change adaptation was reviewed, and the Law on Environment was amended.</a:t>
            </a:r>
          </a:p>
          <a:p>
            <a:endParaRPr lang="en-US" sz="1200">
              <a:latin typeface="Arial Nova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solidFill>
                  <a:schemeClr val="tx2"/>
                </a:solidFill>
                <a:latin typeface="Arial Nova"/>
                <a:cs typeface="Times New Roman"/>
              </a:rPr>
              <a:t>Developing enabling policy and legal environment </a:t>
            </a:r>
            <a:r>
              <a:rPr lang="en-US" sz="1200" b="1">
                <a:solidFill>
                  <a:schemeClr val="tx2"/>
                </a:solidFill>
                <a:latin typeface="Arial Nova"/>
                <a:cs typeface="Times New Roman"/>
              </a:rPr>
              <a:t>for gender responsive adaptation planning</a:t>
            </a:r>
          </a:p>
          <a:p>
            <a:endParaRPr lang="en-GB" sz="1200">
              <a:solidFill>
                <a:schemeClr val="tx1">
                  <a:lumMod val="75000"/>
                </a:schemeClr>
              </a:solidFill>
              <a:latin typeface="Arial Nova" panose="020B05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1200" b="1">
                <a:solidFill>
                  <a:schemeClr val="tx1">
                    <a:lumMod val="75000"/>
                  </a:schemeClr>
                </a:solidFill>
                <a:latin typeface="Arial Nova" panose="020B0504020202020204" pitchFamily="34" charset="0"/>
              </a:rPr>
              <a:t>Adaptation capacity and knowledge</a:t>
            </a:r>
            <a:r>
              <a:rPr lang="en-GB" sz="1200">
                <a:solidFill>
                  <a:schemeClr val="tx1">
                    <a:lumMod val="75000"/>
                  </a:schemeClr>
                </a:solidFill>
                <a:latin typeface="Arial Nova" panose="020B0504020202020204" pitchFamily="34" charset="0"/>
              </a:rPr>
              <a:t>: Climate information and knowledge platforms in local languages, global NAP resources library (from NAP GSP), university partnerships incl. development curriculum, and trainings on various CCA relevant areas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sz="1200" b="1" cap="none">
                <a:solidFill>
                  <a:schemeClr val="accent1">
                    <a:lumMod val="50000"/>
                  </a:schemeClr>
                </a:solidFill>
                <a:latin typeface="Arial Nova" panose="020B0604020202020204" pitchFamily="34" charset="0"/>
              </a:rPr>
              <a:t>Mainstreaming into National, Sectoral and Local Plans and Budgets: </a:t>
            </a:r>
            <a:r>
              <a:rPr lang="en-GB" sz="1200" b="0" cap="none">
                <a:solidFill>
                  <a:schemeClr val="accent1">
                    <a:lumMod val="50000"/>
                  </a:schemeClr>
                </a:solidFill>
                <a:latin typeface="Arial Nova" panose="020B0604020202020204" pitchFamily="34" charset="0"/>
              </a:rPr>
              <a:t>s</a:t>
            </a:r>
            <a:r>
              <a:rPr lang="en-GB" sz="1200">
                <a:solidFill>
                  <a:schemeClr val="tx1">
                    <a:lumMod val="75000"/>
                  </a:schemeClr>
                </a:solidFill>
                <a:latin typeface="Arial Nova" panose="020B0504020202020204" pitchFamily="34" charset="0"/>
              </a:rPr>
              <a:t>ensitization of key planning/budgeting stakeholders, budget integration, formulation of plans and strategies, vertical integration including urban resilience, gender mainstreaming. E.g. </a:t>
            </a:r>
            <a:r>
              <a:rPr lang="en-US">
                <a:latin typeface="Arial" panose="020B0604020202020204"/>
              </a:rPr>
              <a:t>In</a:t>
            </a:r>
            <a:r>
              <a:rPr lang="en-US"/>
              <a:t> </a:t>
            </a:r>
            <a:r>
              <a:rPr lang="en-US" b="1">
                <a:latin typeface="Arial" panose="020B0604020202020204"/>
              </a:rPr>
              <a:t>Madagascar</a:t>
            </a:r>
            <a:r>
              <a:rPr lang="en-US">
                <a:latin typeface="Arial" panose="020B0604020202020204"/>
              </a:rPr>
              <a:t> and </a:t>
            </a:r>
            <a:r>
              <a:rPr lang="en-US" b="1">
                <a:latin typeface="Arial" panose="020B0604020202020204"/>
              </a:rPr>
              <a:t>Niger, </a:t>
            </a:r>
            <a:r>
              <a:rPr lang="en-US">
                <a:latin typeface="Arial" panose="020B0604020202020204"/>
              </a:rPr>
              <a:t>climate public expenditure and institutional reviews were conducted to assess current expenditures and made recommendations to increase public investments on climate change. </a:t>
            </a:r>
            <a:r>
              <a:rPr lang="en-US"/>
              <a:t>In </a:t>
            </a:r>
            <a:r>
              <a:rPr lang="en-US" b="1"/>
              <a:t>Liberia</a:t>
            </a:r>
            <a:r>
              <a:rPr lang="en-US"/>
              <a:t>, adaptation was integrated into sectoral policies for agriculture, fisheries, forestry and coastal zones.</a:t>
            </a:r>
            <a:r>
              <a:rPr lang="en-US">
                <a:latin typeface="Arial" panose="020B0604020202020204"/>
              </a:rPr>
              <a:t> </a:t>
            </a:r>
            <a:r>
              <a:rPr lang="en-US"/>
              <a:t>In </a:t>
            </a:r>
            <a:r>
              <a:rPr lang="en-US" b="1"/>
              <a:t>PNG</a:t>
            </a:r>
            <a:r>
              <a:rPr lang="en-US"/>
              <a:t>, sectoral guidelines for planning of adaptation strategies was developed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GB" sz="1200">
              <a:solidFill>
                <a:schemeClr val="tx1">
                  <a:lumMod val="75000"/>
                </a:schemeClr>
              </a:solidFill>
              <a:latin typeface="Arial Nova" panose="020B05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sz="1200" b="1">
                <a:solidFill>
                  <a:schemeClr val="tx1">
                    <a:lumMod val="75000"/>
                  </a:schemeClr>
                </a:solidFill>
                <a:latin typeface="Arial Nova" panose="020B0504020202020204" pitchFamily="34" charset="0"/>
              </a:rPr>
              <a:t>Adaptation metrics: </a:t>
            </a:r>
            <a:r>
              <a:rPr lang="en-US"/>
              <a:t>s</a:t>
            </a:r>
            <a:r>
              <a:rPr lang="en-GB" sz="1200" err="1">
                <a:solidFill>
                  <a:schemeClr val="tx1">
                    <a:lumMod val="75000"/>
                  </a:schemeClr>
                </a:solidFill>
                <a:latin typeface="Arial Nova" panose="020B0504020202020204" pitchFamily="34" charset="0"/>
              </a:rPr>
              <a:t>trengthen</a:t>
            </a:r>
            <a:r>
              <a:rPr lang="en-GB" sz="1200">
                <a:solidFill>
                  <a:schemeClr val="tx1">
                    <a:lumMod val="75000"/>
                  </a:schemeClr>
                </a:solidFill>
                <a:latin typeface="Arial Nova" panose="020B0504020202020204" pitchFamily="34" charset="0"/>
              </a:rPr>
              <a:t> national and sectoral level M&amp;E, incl. development of gender sensitive indicators. E.g. </a:t>
            </a:r>
            <a:r>
              <a:rPr lang="en-GB"/>
              <a:t>In </a:t>
            </a:r>
            <a:r>
              <a:rPr lang="en-GB" b="1"/>
              <a:t>Bosnia and Herzegovina</a:t>
            </a:r>
            <a:r>
              <a:rPr lang="en-GB"/>
              <a:t>, standard operational procedures (SOPs) for institutional cooperation on climate data exchange and the corresponding M&amp;E framework have been developed</a:t>
            </a:r>
            <a:endParaRPr lang="en-US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GB" sz="1200">
              <a:solidFill>
                <a:schemeClr val="tx1">
                  <a:lumMod val="75000"/>
                </a:schemeClr>
              </a:solidFill>
              <a:latin typeface="Arial Nova" panose="020B05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1200" b="1" i="0">
                <a:solidFill>
                  <a:schemeClr val="tx1">
                    <a:lumMod val="75000"/>
                  </a:schemeClr>
                </a:solidFill>
                <a:latin typeface="Arial Nova" panose="020B0504020202020204" pitchFamily="34" charset="0"/>
              </a:rPr>
              <a:t>Financing strategies</a:t>
            </a:r>
            <a:r>
              <a:rPr lang="en-GB" sz="1200">
                <a:solidFill>
                  <a:schemeClr val="tx1">
                    <a:lumMod val="75000"/>
                  </a:schemeClr>
                </a:solidFill>
                <a:latin typeface="Arial Nova" panose="020B0504020202020204" pitchFamily="34" charset="0"/>
              </a:rPr>
              <a:t>: incl. quantifying the cost of adaptation options, pipeline of projects, identify finance sources and mechanisms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1200" b="1">
                <a:solidFill>
                  <a:schemeClr val="tx1">
                    <a:lumMod val="75000"/>
                  </a:schemeClr>
                </a:solidFill>
                <a:latin typeface="Arial Nova" panose="020B0504020202020204" pitchFamily="34" charset="0"/>
              </a:rPr>
              <a:t>Partnerships: </a:t>
            </a:r>
            <a:r>
              <a:rPr lang="en-GB" sz="1200" b="0">
                <a:solidFill>
                  <a:schemeClr val="tx1">
                    <a:lumMod val="75000"/>
                  </a:schemeClr>
                </a:solidFill>
                <a:latin typeface="Arial Nova" panose="020B0504020202020204" pitchFamily="34" charset="0"/>
              </a:rPr>
              <a:t>policy makers at the national, local and sectorial levels, research entities, universities,</a:t>
            </a:r>
            <a:r>
              <a:rPr lang="en-GB" sz="1200">
                <a:solidFill>
                  <a:schemeClr val="tx1">
                    <a:lumMod val="75000"/>
                  </a:schemeClr>
                </a:solidFill>
                <a:latin typeface="Arial Nova" panose="020B0504020202020204" pitchFamily="34" charset="0"/>
              </a:rPr>
              <a:t> private sector etc.</a:t>
            </a:r>
          </a:p>
          <a:p>
            <a:r>
              <a:rPr lang="en-GB" sz="1200" b="1">
                <a:solidFill>
                  <a:schemeClr val="tx1">
                    <a:lumMod val="75000"/>
                  </a:schemeClr>
                </a:solidFill>
                <a:latin typeface="Arial Nova" panose="020B0504020202020204" pitchFamily="34" charset="0"/>
              </a:rPr>
              <a:t>NAP formulation</a:t>
            </a:r>
            <a:r>
              <a:rPr lang="en-GB" sz="1200">
                <a:solidFill>
                  <a:schemeClr val="tx1">
                    <a:lumMod val="75000"/>
                  </a:schemeClr>
                </a:solidFill>
                <a:latin typeface="Arial Nova" panose="020B0504020202020204" pitchFamily="34" charset="0"/>
              </a:rPr>
              <a:t>: gender responsive, ensuring the participation of all stakeholders, incl. the most vulnerable</a:t>
            </a:r>
          </a:p>
          <a:p>
            <a:r>
              <a:rPr lang="en-GB" sz="1200">
                <a:solidFill>
                  <a:schemeClr val="tx1">
                    <a:lumMod val="75000"/>
                  </a:schemeClr>
                </a:solidFill>
                <a:latin typeface="Arial Nova" panose="020B0504020202020204" pitchFamily="34" charset="0"/>
              </a:rPr>
              <a:t>Plus, systems transformation and gender/social inclusion</a:t>
            </a:r>
            <a:endParaRPr lang="en-US">
              <a:solidFill>
                <a:srgbClr val="44546A"/>
              </a:solidFill>
              <a:latin typeface="Arial Nova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1B55F1-4C5E-E147-B155-C2CAF8F05A35}" type="slidenum">
              <a:rPr lang="x-none" smtClean="0"/>
              <a:t>16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91332601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srgbClr val="44546A"/>
              </a:solidFill>
              <a:latin typeface="Arial Nova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1B55F1-4C5E-E147-B155-C2CAF8F05A35}" type="slidenum">
              <a:rPr lang="x-none" smtClean="0"/>
              <a:t>17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92770060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3DE5A-248B-44E3-AC23-51FD3D815B0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13639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,Sans-Serif"/>
              <a:buChar char="•"/>
            </a:pPr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FE8EE3-8C28-4591-8014-069533434D9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2204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FE8EE3-8C28-4591-8014-069533434D9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4554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FE8EE3-8C28-4591-8014-069533434D9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91869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Source: Harnessing nature for scaling up </a:t>
            </a:r>
            <a:r>
              <a:rPr lang="en-US" err="1"/>
              <a:t>EbA</a:t>
            </a:r>
            <a:r>
              <a:rPr lang="en-US"/>
              <a:t>, UNEP, 2022</a:t>
            </a:r>
            <a:endParaRPr lang="en-US">
              <a:cs typeface="Calibri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FE8EE3-8C28-4591-8014-069533434D9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7264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Source</a:t>
            </a:r>
            <a:r>
              <a:rPr lang="en-US" dirty="0"/>
              <a:t>: Harnessing nature for scaling up </a:t>
            </a:r>
            <a:r>
              <a:rPr lang="en-US" dirty="0" err="1"/>
              <a:t>EbA</a:t>
            </a:r>
            <a:r>
              <a:rPr lang="en-US" dirty="0"/>
              <a:t>, UNEP, 2022</a:t>
            </a:r>
            <a:endParaRPr lang="en-US" dirty="0">
              <a:cs typeface="Calibri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5ADBD1-3D2B-4B5F-BCBC-C99E15CE156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7428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FE8EE3-8C28-4591-8014-069533434D9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7116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71170" indent="-471170">
              <a:buFont typeface="Wingdings" panose="05000000000000000000" pitchFamily="2" charset="2"/>
              <a:buChar char="q"/>
            </a:pP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69A9ED-9E18-4FB4-A81C-C291EA5B6641}" type="slidenum">
              <a:rPr lang="en-ZA" smtClean="0"/>
              <a:t>5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6816648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>
                <a:cs typeface="Calibri"/>
              </a:rPr>
              <a:t>Source: AGR 2022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426B78-950D-0B45-B694-D406D7D4BE9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8500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Source: Harnessing nature for scaling up </a:t>
            </a:r>
            <a:r>
              <a:rPr lang="en-US" err="1"/>
              <a:t>EbA</a:t>
            </a:r>
            <a:r>
              <a:rPr lang="en-US"/>
              <a:t>, UNEP, 2022</a:t>
            </a:r>
            <a:endParaRPr lang="en-US">
              <a:cs typeface="Calibri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FE8EE3-8C28-4591-8014-069533434D9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521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FE8EE3-8C28-4591-8014-069533434D9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2741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UNDP 35+12 (SCALA)</a:t>
            </a:r>
          </a:p>
          <a:p>
            <a:r>
              <a:rPr lang="en-US"/>
              <a:t>UNEP 21 countries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229570-DAEE-5844-892F-1C89AB589F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41673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rgbClr val="44546A"/>
              </a:solidFill>
              <a:latin typeface="Arial Nova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1B55F1-4C5E-E147-B155-C2CAF8F05A35}" type="slidenum">
              <a:rPr lang="x-none" smtClean="0"/>
              <a:t>10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7906099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6C75A-D9C8-1F86-97A6-23668EF437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C12349-A2F7-9802-6A94-2211456720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9E67E0-9E2F-FB8F-AADD-14FC9DCF43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820CD-EBD8-4160-8511-E44F9849ABBB}" type="datetimeFigureOut">
              <a:rPr lang="en-US" smtClean="0"/>
              <a:t>7/6/2023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AA69F8-AC3F-1EA7-8062-85302F8720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822631-1D6A-FE20-8D1D-D9F4B7794D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127B8-4623-433F-9C55-83CCD76DA4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4968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6C83C4-7058-D58B-3986-382849A35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EBC4028-8652-E29B-59EE-49A1006DD9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B2741B-2CA6-C201-2CBE-E58E88EAB6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820CD-EBD8-4160-8511-E44F9849ABBB}" type="datetimeFigureOut">
              <a:rPr lang="en-US" smtClean="0"/>
              <a:t>7/6/2023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C36794-BE23-44E2-087D-95449190F4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361C60-F500-5556-54E9-7E7A0D5D7E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127B8-4623-433F-9C55-83CCD76DA4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6360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CF00C84-84F4-6AC5-9B14-AFB9A282247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46631BB-E3B3-6B7E-0A09-444BE71E4C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DB4435-ADD0-4B2F-FF61-56E5A4E118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820CD-EBD8-4160-8511-E44F9849ABBB}" type="datetimeFigureOut">
              <a:rPr lang="en-US" smtClean="0"/>
              <a:t>7/6/2023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E16200-AD08-B2C6-CFFD-C2A54942D5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8DA1F8-A978-BBE6-1003-258777DCF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127B8-4623-433F-9C55-83CCD76DA4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7171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A3AC07-4ECD-274D-A461-34813D23A1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BDAD18A-AA99-7244-AD35-36B5F7F22F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20D051-4D76-114A-B416-A96E2CBDBC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30487-9C54-7E48-836D-2B2D373B8A85}" type="datetimeFigureOut">
              <a:rPr lang="en-US" smtClean="0"/>
              <a:t>7/6/2023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F8A74E-22F8-534D-B4EF-35F71AEC33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047C90-B25E-A346-9E9B-162B3B16D8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E0203-A09F-0842-9341-4BFD3867CF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9538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5BC2BE-2FD4-BE43-A025-98552DC85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190BEE-8862-634E-9DAE-E2C82AD1A6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F1F68F-66EB-5E4A-B72B-F8770F943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30487-9C54-7E48-836D-2B2D373B8A85}" type="datetimeFigureOut">
              <a:rPr lang="en-US" smtClean="0"/>
              <a:t>7/6/2023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D4B2E6-7E31-1941-AEBF-B1CE93BB22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5437D6-1BEB-144E-AF02-C0AFE57A2D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E0203-A09F-0842-9341-4BFD3867CF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5569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F717B9-B148-E945-A148-AF11F998E4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CA13F4-6533-8F4D-B85C-DCBEBAB82A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1D4C4C-3BC4-E94B-8FFB-CF3A78D02D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30487-9C54-7E48-836D-2B2D373B8A85}" type="datetimeFigureOut">
              <a:rPr lang="en-US" smtClean="0"/>
              <a:t>7/6/2023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6E3417-B0DA-8D40-BCFF-5BD793E064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E3042B-AE29-6A40-9D64-EB42D4DFD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E0203-A09F-0842-9341-4BFD3867CF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8859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7A3EBE-5BB2-9043-B1CD-F8DEC3713C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7F21E0-BF3B-5645-B70D-243CB22420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CA73481-D8A0-D844-8619-711C4427A0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03B4DE-EF38-F44E-B078-5393266345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30487-9C54-7E48-836D-2B2D373B8A85}" type="datetimeFigureOut">
              <a:rPr lang="en-US" smtClean="0"/>
              <a:t>7/6/2023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1DDE1C-6604-1844-9F35-A0D309527B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96A18A-AF8C-3344-A6D2-BC0EBB13AA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E0203-A09F-0842-9341-4BFD3867CF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0484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5FAABC-5F3E-F544-A989-4215E16705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4AD5C4-1F6E-E542-86B3-2FD64939D7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DE9964D-E4CF-C64B-B22B-028802C32C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A23F8C2-AAC8-294A-AE77-DC323A8B3B0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4D8550E-758E-4C47-AAF9-E6DCB4BCAC2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6B80521-D8AC-D245-B03B-798B63C472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30487-9C54-7E48-836D-2B2D373B8A85}" type="datetimeFigureOut">
              <a:rPr lang="en-US" smtClean="0"/>
              <a:t>7/6/2023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E73800E-41A3-6640-8D6F-5E6B752C1D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1CF6877-5F51-7946-8AE1-D155878536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E0203-A09F-0842-9341-4BFD3867CF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3023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B361D1-71E2-A143-9849-E31FC4963E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00A9FB3-307A-DF4E-9555-451A6BB3E3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30487-9C54-7E48-836D-2B2D373B8A85}" type="datetimeFigureOut">
              <a:rPr lang="en-US" smtClean="0"/>
              <a:t>7/6/2023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E7E2E4D-59CE-554C-89A6-862894A99C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E3EB03-2311-2D40-A4C7-9075EE223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E0203-A09F-0842-9341-4BFD3867CF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6819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E3E0DE3-BED1-D54F-BEAA-EC1028D846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30487-9C54-7E48-836D-2B2D373B8A85}" type="datetimeFigureOut">
              <a:rPr lang="en-US" smtClean="0"/>
              <a:t>7/6/2023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3F3F1-269A-0141-BCC5-EC8AF00559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95E10F-C896-364B-B942-D8EAE480F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E0203-A09F-0842-9341-4BFD3867CF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6789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D9F1E7-463E-9649-AB61-F30F302CFF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8889F6-1141-5F4B-9E1A-78D1C42B8A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207966-BD51-484B-9E24-A0AF92E847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2F7D5A-298F-7645-89AA-57AA44E11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30487-9C54-7E48-836D-2B2D373B8A85}" type="datetimeFigureOut">
              <a:rPr lang="en-US" smtClean="0"/>
              <a:t>7/6/2023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5C3A19-B82D-7848-9D80-1438A5CEAF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2609FB-0537-F447-8684-B7AE80CF6A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E0203-A09F-0842-9341-4BFD3867CF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3375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F2675-AD87-27BB-F85A-DC0DA6040F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9B5532-637F-7731-299E-990935A6BD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C52784-6A2A-2140-C581-489811B749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820CD-EBD8-4160-8511-E44F9849ABBB}" type="datetimeFigureOut">
              <a:rPr lang="en-US" smtClean="0"/>
              <a:t>7/6/2023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73FE22-3F10-FB88-782C-3E96E12459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166A62-CBDF-07C3-1B32-AB0875CD45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127B8-4623-433F-9C55-83CCD76DA4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43491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5ADCD7-8C05-784F-B967-89E4284ECA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838B20C-C42A-E44D-A952-19B4D305CB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854BA3-09E2-2C4E-89F7-110A98FCA1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15A16B-D78C-A546-8D53-5C548EAC14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30487-9C54-7E48-836D-2B2D373B8A85}" type="datetimeFigureOut">
              <a:rPr lang="en-US" smtClean="0"/>
              <a:t>7/6/2023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DFF0E7-CF03-B64A-B146-9D65C2BAF9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553722-7A82-4448-B7C3-02830ECCB6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E0203-A09F-0842-9341-4BFD3867CF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5596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1E7F9A-FB0A-374E-8E6E-9FA973B034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A5AF0C-A74C-8D41-8D0B-E760DF3D22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894928-BA9F-BE42-8F15-BBA9A42264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30487-9C54-7E48-836D-2B2D373B8A85}" type="datetimeFigureOut">
              <a:rPr lang="en-US" smtClean="0"/>
              <a:t>7/6/2023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B01EF0-F95A-7945-9A8C-35AD090D9D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D147B9-6005-2044-8A6F-E62EBCA392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E0203-A09F-0842-9341-4BFD3867CF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0573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B726E5D-64F1-7042-8487-B3E5161568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755CE7-1A46-F24F-8E3D-5A75E4297B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CF563F-D312-914B-8778-A3D9146B48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30487-9C54-7E48-836D-2B2D373B8A85}" type="datetimeFigureOut">
              <a:rPr lang="en-US" smtClean="0"/>
              <a:t>7/6/2023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FAEE13-CEB6-B842-A306-00E16204F9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A45253-EA51-E242-8776-3BAF9B3967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E0203-A09F-0842-9341-4BFD3867CF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4935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BFF7EF-DB6A-E26A-3477-13A4E20598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633E9A-1030-A2F3-D929-4482B05889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244201-D2BB-3428-273C-144B7D94B6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820CD-EBD8-4160-8511-E44F9849ABBB}" type="datetimeFigureOut">
              <a:rPr lang="en-US" smtClean="0"/>
              <a:t>7/6/2023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E73242-C8B6-E810-2C02-1260C7B1CB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A16127-491C-C5C6-8F41-AC7F0BC784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127B8-4623-433F-9C55-83CCD76DA4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5668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1FBFCB-F780-31E3-09AF-2BC6FC68A2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548DFB-6D91-8D5C-9325-E074AC06CF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607F07E-296D-FC53-D059-52A2ADDDCA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4EB25B-05C4-875E-D3C2-BE4EAACBB5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820CD-EBD8-4160-8511-E44F9849ABBB}" type="datetimeFigureOut">
              <a:rPr lang="en-US" smtClean="0"/>
              <a:t>7/6/2023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63E647-6A9E-01A1-6190-35C1FBF132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D721AF-1F56-8ECD-6102-C061A73D4E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127B8-4623-433F-9C55-83CCD76DA4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0461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A372E7-90E0-BC52-ADE4-74228C4365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35662A-59AA-F628-B87B-1E41585964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AE6DF2-A697-0044-02F4-8158865DFB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FF4916-A929-EF67-4DD0-AC5A6605DA0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5B20F3-2098-9614-B1B9-87A95401D8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76FB210-CF6A-15D0-7453-0A80B11EC4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820CD-EBD8-4160-8511-E44F9849ABBB}" type="datetimeFigureOut">
              <a:rPr lang="en-US" smtClean="0"/>
              <a:t>7/6/2023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7A4185B-4327-8904-5349-3933D30A3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28E51FE-89C9-15D6-28A5-FCBC380E5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127B8-4623-433F-9C55-83CCD76DA4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3589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942574-7C7B-7BF4-A248-DFA437F0AC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2DC732-9352-5AE5-5BDA-7933BCC42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820CD-EBD8-4160-8511-E44F9849ABBB}" type="datetimeFigureOut">
              <a:rPr lang="en-US" smtClean="0"/>
              <a:t>7/6/2023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F67929C-D612-CD90-3A7A-F94972252D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89D4C6-151F-25A0-E6C8-85790A9D3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127B8-4623-433F-9C55-83CCD76DA4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3420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C7B496A-0FAA-BF29-B383-B399C0ED7C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820CD-EBD8-4160-8511-E44F9849ABBB}" type="datetimeFigureOut">
              <a:rPr lang="en-US" smtClean="0"/>
              <a:t>7/6/2023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8C5F8E-B0AF-5177-8A06-BEF2564B1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87B58D-D14B-80EA-FE5A-C4403298E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127B8-4623-433F-9C55-83CCD76DA4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3269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62968C-FB7B-ECDC-AA43-67C7CB5D50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8C3871-8C7D-AEBB-DEFB-9F5BB3EFC3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761592-DAF6-3FD9-C8AE-D42EE1B86D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7B6709-DC10-47B5-AF80-9339107BC3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820CD-EBD8-4160-8511-E44F9849ABBB}" type="datetimeFigureOut">
              <a:rPr lang="en-US" smtClean="0"/>
              <a:t>7/6/2023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729694-7E14-FC28-3DF7-ADF3AEE8D4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4317A8-4E21-4430-0EC3-38AF54BED5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127B8-4623-433F-9C55-83CCD76DA4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3450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D0A44F-5F8B-35ED-490A-848F2FD914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4FA524B-F87B-009E-0243-4FE3E0B460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5184F0-05CE-FD1F-AF8E-41BB3CA129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5F170D-A397-C98F-7262-A7A7E347AC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820CD-EBD8-4160-8511-E44F9849ABBB}" type="datetimeFigureOut">
              <a:rPr lang="en-US" smtClean="0"/>
              <a:t>7/6/2023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175F9B-7567-C6F1-7EA5-E5FBEDE15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127A23-84B9-76C5-1896-2CD4ED01DA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127B8-4623-433F-9C55-83CCD76DA4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184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A749FB9-E4D2-0416-10C4-142846183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DAA527-0C4C-7606-18BE-55709EC430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E5A928-7F39-752F-A7C8-3DF3BF4CB83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6820CD-EBD8-4160-8511-E44F9849ABBB}" type="datetimeFigureOut">
              <a:rPr lang="en-US" smtClean="0"/>
              <a:t>7/6/2023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B01531-9D4A-EE8F-C53A-8CC2C4F4E8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F1B665-0144-CE08-1032-887A673001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3127B8-4623-433F-9C55-83CCD76DA4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5780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57929D1-5E48-A046-AAE1-BCCA5ACB15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3C9253-EABA-104E-AC57-20BBDDC8E5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A41176-6322-B44A-AB2A-64E15B9FE0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F30487-9C54-7E48-836D-2B2D373B8A85}" type="datetimeFigureOut">
              <a:rPr lang="en-US" smtClean="0"/>
              <a:t>7/6/2023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DE3D9-F99A-6A4A-A255-F36F987B43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2D6F28-6826-124D-9F1F-0239F9E508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9E0203-A09F-0842-9341-4BFD3867CF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892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emf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Relationship Id="rId9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emf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Relationship Id="rId9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emf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Relationship Id="rId9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12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Relationship Id="rId9" Type="http://schemas.openxmlformats.org/officeDocument/2006/relationships/image" Target="../media/image2.e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emf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Relationship Id="rId9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eg"/><Relationship Id="rId5" Type="http://schemas.openxmlformats.org/officeDocument/2006/relationships/image" Target="../media/image3.png"/><Relationship Id="rId4" Type="http://schemas.openxmlformats.org/officeDocument/2006/relationships/image" Target="../media/image12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mailto:Rohini.Kohli@undp.org" TargetMode="Externa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Jessica.Troni@un.org" TargetMode="Externa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12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river running through a valley&#10;&#10;Description automatically generated">
            <a:extLst>
              <a:ext uri="{FF2B5EF4-FFF2-40B4-BE49-F238E27FC236}">
                <a16:creationId xmlns:a16="http://schemas.microsoft.com/office/drawing/2014/main" id="{3791F1F0-58A1-E278-56CA-AD92EE1FA0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966" y="180975"/>
            <a:ext cx="6013342" cy="6496050"/>
          </a:xfrm>
          <a:prstGeom prst="rect">
            <a:avLst/>
          </a:prstGeom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C9EBBF82-4CF3-78DD-7845-905BFF28A0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6084534"/>
              </p:ext>
            </p:extLst>
          </p:nvPr>
        </p:nvGraphicFramePr>
        <p:xfrm>
          <a:off x="6865749" y="1604396"/>
          <a:ext cx="5016285" cy="4942840"/>
        </p:xfrm>
        <a:graphic>
          <a:graphicData uri="http://schemas.openxmlformats.org/drawingml/2006/table">
            <a:tbl>
              <a:tblPr>
                <a:effectLst/>
                <a:tableStyleId>{5C22544A-7EE6-4342-B048-85BDC9FD1C3A}</a:tableStyleId>
              </a:tblPr>
              <a:tblGrid>
                <a:gridCol w="4793554">
                  <a:extLst>
                    <a:ext uri="{9D8B030D-6E8A-4147-A177-3AD203B41FA5}">
                      <a16:colId xmlns:a16="http://schemas.microsoft.com/office/drawing/2014/main" val="1031637976"/>
                    </a:ext>
                  </a:extLst>
                </a:gridCol>
                <a:gridCol w="222731">
                  <a:extLst>
                    <a:ext uri="{9D8B030D-6E8A-4147-A177-3AD203B41FA5}">
                      <a16:colId xmlns:a16="http://schemas.microsoft.com/office/drawing/2014/main" val="655879346"/>
                    </a:ext>
                  </a:extLst>
                </a:gridCol>
              </a:tblGrid>
              <a:tr h="2806700">
                <a:tc gridSpan="2">
                  <a:txBody>
                    <a:bodyPr/>
                    <a:lstStyle/>
                    <a:p>
                      <a:endParaRPr lang="en-US" sz="4000">
                        <a:solidFill>
                          <a:schemeClr val="bg1">
                            <a:lumMod val="95000"/>
                          </a:schemeClr>
                        </a:solidFill>
                        <a:latin typeface="Roboto Regular"/>
                        <a:ea typeface="Roboto"/>
                        <a:cs typeface="Arial"/>
                      </a:endParaRPr>
                    </a:p>
                    <a:p>
                      <a:pPr lvl="0">
                        <a:buNone/>
                      </a:pPr>
                      <a:r>
                        <a:rPr lang="en-US" sz="4000" b="0" i="0" u="none" strike="noStrike" noProof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Roboto Regular"/>
                          <a:cs typeface="Arial"/>
                        </a:rPr>
                        <a:t>Adaptation Planning and Financing through </a:t>
                      </a:r>
                    </a:p>
                    <a:p>
                      <a:pPr lvl="0">
                        <a:buNone/>
                      </a:pPr>
                      <a:r>
                        <a:rPr lang="en-US" sz="4000" b="0" i="0" u="none" strike="noStrike" noProof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Roboto Regular"/>
                          <a:cs typeface="Arial"/>
                        </a:rPr>
                        <a:t>NAPs and NDCs</a:t>
                      </a:r>
                      <a:endParaRPr lang="en-US" sz="4000">
                        <a:solidFill>
                          <a:schemeClr val="bg1">
                            <a:lumMod val="95000"/>
                          </a:schemeClr>
                        </a:solidFill>
                        <a:latin typeface="Roboto Regular"/>
                        <a:cs typeface="Arial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12377598"/>
                  </a:ext>
                </a:extLst>
              </a:tr>
              <a:tr h="1206500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>
                        <a:solidFill>
                          <a:schemeClr val="bg1">
                            <a:lumMod val="95000"/>
                          </a:schemeClr>
                        </a:solidFill>
                        <a:latin typeface="Roboto Regular"/>
                        <a:ea typeface="Roboto"/>
                        <a:cs typeface="Arial"/>
                      </a:endParaRPr>
                    </a:p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i="0" u="none" strike="noStrike" kern="1200" noProof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Roboto Regular"/>
                          <a:ea typeface="+mn-ea"/>
                          <a:cs typeface="Arial"/>
                        </a:rPr>
                        <a:t>Rohini Kohli (UNDP) and Jessica Troni (UNEP)</a:t>
                      </a:r>
                      <a:endParaRPr lang="en-US" sz="1800" b="0" i="0" u="none" strike="noStrike" kern="1200">
                        <a:solidFill>
                          <a:schemeClr val="bg1">
                            <a:lumMod val="95000"/>
                          </a:schemeClr>
                        </a:solidFill>
                        <a:latin typeface="Roboto Regular"/>
                        <a:ea typeface="+mn-ea"/>
                        <a:cs typeface="Arial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56558981"/>
                  </a:ext>
                </a:extLst>
              </a:tr>
              <a:tr h="596900">
                <a:tc>
                  <a:txBody>
                    <a:bodyPr/>
                    <a:lstStyle/>
                    <a:p>
                      <a:r>
                        <a:rPr lang="en-US" sz="1100" kern="1200" noProof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Roboto Regular"/>
                          <a:ea typeface="Roboto"/>
                          <a:cs typeface="Arial"/>
                        </a:rPr>
                        <a:t>6th of July 2023</a:t>
                      </a:r>
                      <a:endParaRPr lang="en-US" sz="1100" kern="1200">
                        <a:solidFill>
                          <a:schemeClr val="bg1">
                            <a:lumMod val="95000"/>
                          </a:schemeClr>
                        </a:solidFill>
                        <a:latin typeface="Roboto Regular"/>
                        <a:ea typeface="Roboto"/>
                        <a:cs typeface="Arial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>
                            <a:lumMod val="95000"/>
                          </a:schemeClr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71212888"/>
                  </a:ext>
                </a:extLst>
              </a:tr>
            </a:tbl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7C2A8409-1BB5-E1D0-95CE-67745A2B7C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22995" y="479130"/>
            <a:ext cx="1587910" cy="1158240"/>
          </a:xfrm>
          <a:prstGeom prst="rect">
            <a:avLst/>
          </a:prstGeom>
        </p:spPr>
      </p:pic>
      <p:pic>
        <p:nvPicPr>
          <p:cNvPr id="10" name="Picture 9" descr="Image result for undp">
            <a:extLst>
              <a:ext uri="{FF2B5EF4-FFF2-40B4-BE49-F238E27FC236}">
                <a16:creationId xmlns:a16="http://schemas.microsoft.com/office/drawing/2014/main" id="{CB2C7225-EE41-EE40-BAD0-AC9CC826118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558"/>
          <a:stretch/>
        </p:blipFill>
        <p:spPr bwMode="auto">
          <a:xfrm>
            <a:off x="10959226" y="310764"/>
            <a:ext cx="922808" cy="149497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B9E2D7F-08E9-0E03-07F1-07F81FAB65A6}"/>
              </a:ext>
            </a:extLst>
          </p:cNvPr>
          <p:cNvSpPr txBox="1"/>
          <p:nvPr/>
        </p:nvSpPr>
        <p:spPr>
          <a:xfrm>
            <a:off x="309966" y="5236566"/>
            <a:ext cx="346249" cy="1440459"/>
          </a:xfrm>
          <a:prstGeom prst="rect">
            <a:avLst/>
          </a:prstGeom>
          <a:noFill/>
        </p:spPr>
        <p:txBody>
          <a:bodyPr vert="vert" wrap="none" rtlCol="0">
            <a:spAutoFit/>
          </a:bodyPr>
          <a:lstStyle/>
          <a:p>
            <a:r>
              <a:rPr lang="en-US" sz="1050">
                <a:solidFill>
                  <a:schemeClr val="bg1">
                    <a:lumMod val="85000"/>
                  </a:schemeClr>
                </a:solidFill>
              </a:rPr>
              <a:t>Source: UNDP  Pakistan. </a:t>
            </a:r>
          </a:p>
        </p:txBody>
      </p:sp>
    </p:spTree>
    <p:extLst>
      <p:ext uri="{BB962C8B-B14F-4D97-AF65-F5344CB8AC3E}">
        <p14:creationId xmlns:p14="http://schemas.microsoft.com/office/powerpoint/2010/main" val="16032643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3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5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A1487E0F-64E2-43D5-B596-E0690375C769}"/>
              </a:ext>
            </a:extLst>
          </p:cNvPr>
          <p:cNvSpPr txBox="1">
            <a:spLocks/>
          </p:cNvSpPr>
          <p:nvPr/>
        </p:nvSpPr>
        <p:spPr>
          <a:xfrm>
            <a:off x="621792" y="1161288"/>
            <a:ext cx="4364546" cy="45262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Aft>
                <a:spcPts val="600"/>
              </a:spcAft>
            </a:pPr>
            <a:r>
              <a:rPr lang="en-US" sz="3200">
                <a:solidFill>
                  <a:schemeClr val="tx2"/>
                </a:solidFill>
                <a:latin typeface="Roboto Regular"/>
                <a:cs typeface="Arial"/>
              </a:rPr>
              <a:t>Adaptation Planning and Financing through NAPs and NDCs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1713777E-080E-40DC-BCD2-13F91DE4468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91694621"/>
              </p:ext>
            </p:extLst>
          </p:nvPr>
        </p:nvGraphicFramePr>
        <p:xfrm>
          <a:off x="4567605" y="626078"/>
          <a:ext cx="7002603" cy="55966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2" name="Picture 71" descr="A black and blue sign with blue text&#10;&#10;Description automatically generated">
            <a:extLst>
              <a:ext uri="{FF2B5EF4-FFF2-40B4-BE49-F238E27FC236}">
                <a16:creationId xmlns:a16="http://schemas.microsoft.com/office/drawing/2014/main" id="{38F77669-3E27-89D2-60D1-DB9C2D1B3C8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14783" y="5647088"/>
            <a:ext cx="768350" cy="560444"/>
          </a:xfrm>
          <a:prstGeom prst="rect">
            <a:avLst/>
          </a:prstGeom>
        </p:spPr>
      </p:pic>
      <p:pic>
        <p:nvPicPr>
          <p:cNvPr id="74" name="Picture 73" descr="Image result for undp">
            <a:extLst>
              <a:ext uri="{FF2B5EF4-FFF2-40B4-BE49-F238E27FC236}">
                <a16:creationId xmlns:a16="http://schemas.microsoft.com/office/drawing/2014/main" id="{F5F9A17C-502E-F0F8-6FA8-6894E7A3460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558"/>
          <a:stretch/>
        </p:blipFill>
        <p:spPr bwMode="auto">
          <a:xfrm>
            <a:off x="10069494" y="5621758"/>
            <a:ext cx="439333" cy="70144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9202386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3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5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A1487E0F-64E2-43D5-B596-E0690375C769}"/>
              </a:ext>
            </a:extLst>
          </p:cNvPr>
          <p:cNvSpPr txBox="1">
            <a:spLocks/>
          </p:cNvSpPr>
          <p:nvPr/>
        </p:nvSpPr>
        <p:spPr>
          <a:xfrm>
            <a:off x="621792" y="1161288"/>
            <a:ext cx="4364546" cy="45262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Aft>
                <a:spcPts val="600"/>
              </a:spcAft>
            </a:pPr>
            <a:r>
              <a:rPr lang="en-US" sz="3200">
                <a:solidFill>
                  <a:schemeClr val="tx2"/>
                </a:solidFill>
                <a:latin typeface="Roboto Regular"/>
                <a:cs typeface="Arial"/>
              </a:rPr>
              <a:t>Adaptation Planning and Financing through NAPs and NDCs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1713777E-080E-40DC-BCD2-13F91DE4468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30234740"/>
              </p:ext>
            </p:extLst>
          </p:nvPr>
        </p:nvGraphicFramePr>
        <p:xfrm>
          <a:off x="4567605" y="626078"/>
          <a:ext cx="7002603" cy="55966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2" name="Picture 71" descr="A black and blue sign with blue text&#10;&#10;Description automatically generated">
            <a:extLst>
              <a:ext uri="{FF2B5EF4-FFF2-40B4-BE49-F238E27FC236}">
                <a16:creationId xmlns:a16="http://schemas.microsoft.com/office/drawing/2014/main" id="{25284FA9-FBD0-A836-22C6-90D0DC0E128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76987" y="5678190"/>
            <a:ext cx="768350" cy="560444"/>
          </a:xfrm>
          <a:prstGeom prst="rect">
            <a:avLst/>
          </a:prstGeom>
        </p:spPr>
      </p:pic>
      <p:pic>
        <p:nvPicPr>
          <p:cNvPr id="74" name="Picture 73" descr="Image result for undp">
            <a:extLst>
              <a:ext uri="{FF2B5EF4-FFF2-40B4-BE49-F238E27FC236}">
                <a16:creationId xmlns:a16="http://schemas.microsoft.com/office/drawing/2014/main" id="{1DE7E6FD-E3AB-A389-7991-8601193B759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558"/>
          <a:stretch/>
        </p:blipFill>
        <p:spPr bwMode="auto">
          <a:xfrm>
            <a:off x="10131698" y="5652860"/>
            <a:ext cx="439333" cy="70144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1550569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11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B79FE71-2261-5128-C2DF-6949D85382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48640"/>
            <a:ext cx="3600860" cy="5431536"/>
          </a:xfrm>
        </p:spPr>
        <p:txBody>
          <a:bodyPr>
            <a:normAutofit/>
          </a:bodyPr>
          <a:lstStyle/>
          <a:p>
            <a:r>
              <a:rPr lang="en-US" b="1">
                <a:solidFill>
                  <a:schemeClr val="tx2"/>
                </a:solidFill>
                <a:latin typeface="Roboto Regular"/>
                <a:cs typeface="Arial"/>
              </a:rPr>
              <a:t>NAP financing strategies and NDC investment plans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onnsiteX0" fmla="*/ 0 w 4480560"/>
              <a:gd name="connsiteY0" fmla="*/ 0 h 18288"/>
              <a:gd name="connsiteX1" fmla="*/ 595274 w 4480560"/>
              <a:gd name="connsiteY1" fmla="*/ 0 h 18288"/>
              <a:gd name="connsiteX2" fmla="*/ 1100938 w 4480560"/>
              <a:gd name="connsiteY2" fmla="*/ 0 h 18288"/>
              <a:gd name="connsiteX3" fmla="*/ 1651406 w 4480560"/>
              <a:gd name="connsiteY3" fmla="*/ 0 h 18288"/>
              <a:gd name="connsiteX4" fmla="*/ 2336292 w 4480560"/>
              <a:gd name="connsiteY4" fmla="*/ 0 h 18288"/>
              <a:gd name="connsiteX5" fmla="*/ 2931566 w 4480560"/>
              <a:gd name="connsiteY5" fmla="*/ 0 h 18288"/>
              <a:gd name="connsiteX6" fmla="*/ 3482035 w 4480560"/>
              <a:gd name="connsiteY6" fmla="*/ 0 h 18288"/>
              <a:gd name="connsiteX7" fmla="*/ 4480560 w 4480560"/>
              <a:gd name="connsiteY7" fmla="*/ 0 h 18288"/>
              <a:gd name="connsiteX8" fmla="*/ 4480560 w 4480560"/>
              <a:gd name="connsiteY8" fmla="*/ 18288 h 18288"/>
              <a:gd name="connsiteX9" fmla="*/ 3840480 w 4480560"/>
              <a:gd name="connsiteY9" fmla="*/ 18288 h 18288"/>
              <a:gd name="connsiteX10" fmla="*/ 3290011 w 4480560"/>
              <a:gd name="connsiteY10" fmla="*/ 18288 h 18288"/>
              <a:gd name="connsiteX11" fmla="*/ 2560320 w 4480560"/>
              <a:gd name="connsiteY11" fmla="*/ 18288 h 18288"/>
              <a:gd name="connsiteX12" fmla="*/ 1965046 w 4480560"/>
              <a:gd name="connsiteY12" fmla="*/ 18288 h 18288"/>
              <a:gd name="connsiteX13" fmla="*/ 1459382 w 4480560"/>
              <a:gd name="connsiteY13" fmla="*/ 18288 h 18288"/>
              <a:gd name="connsiteX14" fmla="*/ 774497 w 4480560"/>
              <a:gd name="connsiteY14" fmla="*/ 18288 h 18288"/>
              <a:gd name="connsiteX15" fmla="*/ 0 w 4480560"/>
              <a:gd name="connsiteY15" fmla="*/ 18288 h 18288"/>
              <a:gd name="connsiteX16" fmla="*/ 0 w 448056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650503-1667-A7C8-232B-A83FA346EA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6418" y="552091"/>
            <a:ext cx="6224335" cy="543153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1800" b="1">
                <a:latin typeface="Roboto Regular"/>
                <a:cs typeface="Arial"/>
              </a:rPr>
              <a:t>Bangladesh</a:t>
            </a:r>
            <a:r>
              <a:rPr lang="en-US" sz="1800">
                <a:latin typeface="Roboto Regular"/>
                <a:cs typeface="Arial"/>
              </a:rPr>
              <a:t> prepared a comprehensive NAP including investment plan and portfolio as well as a sector wide NDC investment strategy, assessing costs and proposing various investment opportunities and possible funding sources for NDC actions. </a:t>
            </a:r>
            <a:endParaRPr lang="en-US" sz="1800">
              <a:latin typeface="Roboto Regular"/>
              <a:cs typeface="Arial" panose="020B0604020202020204" pitchFamily="34" charset="0"/>
            </a:endParaRPr>
          </a:p>
          <a:p>
            <a:r>
              <a:rPr lang="en-US" sz="1800">
                <a:latin typeface="Roboto Regular"/>
                <a:cs typeface="Arial"/>
              </a:rPr>
              <a:t>Following the adoption of its Climate Fiscal Frameworks, </a:t>
            </a:r>
            <a:r>
              <a:rPr lang="en-US" sz="1800" b="1">
                <a:latin typeface="Roboto Regular"/>
                <a:cs typeface="Arial"/>
              </a:rPr>
              <a:t>Chile </a:t>
            </a:r>
            <a:r>
              <a:rPr lang="en-US" sz="1800">
                <a:latin typeface="Roboto Regular"/>
                <a:cs typeface="Arial"/>
              </a:rPr>
              <a:t>developed its Climate Change Finance Strategy.  </a:t>
            </a:r>
            <a:endParaRPr lang="en-US" sz="1800">
              <a:latin typeface="Roboto Regular"/>
              <a:cs typeface="Arial" panose="020B0604020202020204" pitchFamily="34" charset="0"/>
            </a:endParaRPr>
          </a:p>
          <a:p>
            <a:r>
              <a:rPr lang="en-US" sz="1800">
                <a:latin typeface="Roboto Regular"/>
                <a:cs typeface="Arial"/>
              </a:rPr>
              <a:t>In </a:t>
            </a:r>
            <a:r>
              <a:rPr lang="en-US" sz="1800" b="1">
                <a:latin typeface="Roboto Regular"/>
                <a:cs typeface="Arial"/>
              </a:rPr>
              <a:t>Bosnia and Herzegovina</a:t>
            </a:r>
            <a:r>
              <a:rPr lang="en-US" sz="1800">
                <a:latin typeface="Roboto Regular"/>
                <a:cs typeface="Arial"/>
              </a:rPr>
              <a:t>, four municipalities have developed and adopted </a:t>
            </a:r>
            <a:r>
              <a:rPr lang="en-US" sz="1800" i="1">
                <a:latin typeface="Roboto Regular"/>
                <a:cs typeface="Arial"/>
              </a:rPr>
              <a:t>Local climate adaptation finance strategies </a:t>
            </a:r>
            <a:r>
              <a:rPr lang="en-US" sz="1800">
                <a:latin typeface="Roboto Regular"/>
                <a:cs typeface="Arial"/>
              </a:rPr>
              <a:t>and investment plans, developed project concepts for submission to GCF and other funds.</a:t>
            </a:r>
          </a:p>
          <a:p>
            <a:r>
              <a:rPr lang="en-US" sz="1800" b="1">
                <a:latin typeface="Roboto Regular"/>
                <a:cs typeface="Arial"/>
              </a:rPr>
              <a:t>Uruguay</a:t>
            </a:r>
            <a:r>
              <a:rPr lang="en-US" sz="1800">
                <a:latin typeface="Roboto Regular"/>
                <a:cs typeface="Arial"/>
              </a:rPr>
              <a:t> has </a:t>
            </a:r>
            <a:r>
              <a:rPr lang="ru-RU" sz="1800">
                <a:latin typeface="Roboto Regular"/>
                <a:cs typeface="Arial"/>
              </a:rPr>
              <a:t>develop</a:t>
            </a:r>
            <a:r>
              <a:rPr lang="en-US" sz="1800">
                <a:latin typeface="Roboto Regular"/>
                <a:cs typeface="Arial"/>
              </a:rPr>
              <a:t>ed</a:t>
            </a:r>
            <a:r>
              <a:rPr lang="ru-RU" sz="1800">
                <a:latin typeface="Roboto Regular"/>
                <a:cs typeface="Arial"/>
              </a:rPr>
              <a:t> a financing strategy for the NAP Cities</a:t>
            </a:r>
            <a:r>
              <a:rPr lang="en-US" sz="1800">
                <a:latin typeface="Roboto Regular"/>
                <a:cs typeface="Arial"/>
              </a:rPr>
              <a:t>, incl. </a:t>
            </a:r>
            <a:r>
              <a:rPr lang="ru-RU" sz="1800">
                <a:latin typeface="Roboto Regular"/>
                <a:cs typeface="Arial"/>
              </a:rPr>
              <a:t>possible </a:t>
            </a:r>
            <a:r>
              <a:rPr lang="en-US" sz="1800">
                <a:latin typeface="Roboto Regular"/>
                <a:cs typeface="Arial"/>
              </a:rPr>
              <a:t>finance </a:t>
            </a:r>
            <a:r>
              <a:rPr lang="ru-RU" sz="1800">
                <a:latin typeface="Roboto Regular"/>
                <a:cs typeface="Arial"/>
              </a:rPr>
              <a:t>instruments</a:t>
            </a:r>
            <a:r>
              <a:rPr lang="en-US" sz="1800">
                <a:latin typeface="Roboto Regular"/>
                <a:cs typeface="Arial"/>
              </a:rPr>
              <a:t> from domestic and international sources and opportunities for </a:t>
            </a:r>
            <a:r>
              <a:rPr lang="ru-RU" sz="1800">
                <a:latin typeface="Roboto Regular"/>
                <a:cs typeface="Arial"/>
              </a:rPr>
              <a:t>public-private partnerships</a:t>
            </a:r>
            <a:r>
              <a:rPr lang="en-US" sz="1800">
                <a:latin typeface="Roboto Regular"/>
                <a:cs typeface="Arial"/>
              </a:rPr>
              <a:t>. </a:t>
            </a:r>
          </a:p>
          <a:p>
            <a:endParaRPr lang="en-US" sz="2000"/>
          </a:p>
        </p:txBody>
      </p:sp>
      <p:pic>
        <p:nvPicPr>
          <p:cNvPr id="5" name="Picture 4" descr="A black and blue sign with blue text&#10;&#10;Description automatically generated">
            <a:extLst>
              <a:ext uri="{FF2B5EF4-FFF2-40B4-BE49-F238E27FC236}">
                <a16:creationId xmlns:a16="http://schemas.microsoft.com/office/drawing/2014/main" id="{3F9816EB-9F3B-63D9-B9C0-FC6AFFC4D9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79150" y="6074741"/>
            <a:ext cx="768350" cy="560444"/>
          </a:xfrm>
          <a:prstGeom prst="rect">
            <a:avLst/>
          </a:prstGeom>
        </p:spPr>
      </p:pic>
      <p:pic>
        <p:nvPicPr>
          <p:cNvPr id="7" name="Picture 6" descr="Image result for undp">
            <a:extLst>
              <a:ext uri="{FF2B5EF4-FFF2-40B4-BE49-F238E27FC236}">
                <a16:creationId xmlns:a16="http://schemas.microsoft.com/office/drawing/2014/main" id="{5B0CDC38-43C9-3787-C68A-BD640D37AFD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558"/>
          <a:stretch/>
        </p:blipFill>
        <p:spPr bwMode="auto">
          <a:xfrm>
            <a:off x="10333861" y="6049411"/>
            <a:ext cx="439333" cy="70144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7139603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3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5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A1487E0F-64E2-43D5-B596-E0690375C769}"/>
              </a:ext>
            </a:extLst>
          </p:cNvPr>
          <p:cNvSpPr txBox="1">
            <a:spLocks/>
          </p:cNvSpPr>
          <p:nvPr/>
        </p:nvSpPr>
        <p:spPr>
          <a:xfrm>
            <a:off x="621792" y="1161288"/>
            <a:ext cx="4364546" cy="45262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Aft>
                <a:spcPts val="600"/>
              </a:spcAft>
            </a:pPr>
            <a:r>
              <a:rPr lang="en-US" sz="3200">
                <a:solidFill>
                  <a:schemeClr val="tx2"/>
                </a:solidFill>
                <a:latin typeface="Roboto Regular"/>
                <a:cs typeface="Arial"/>
              </a:rPr>
              <a:t>Adaptation Planning and Financing through NAPs and NDCs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1713777E-080E-40DC-BCD2-13F91DE4468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33493239"/>
              </p:ext>
            </p:extLst>
          </p:nvPr>
        </p:nvGraphicFramePr>
        <p:xfrm>
          <a:off x="4567605" y="626078"/>
          <a:ext cx="7002603" cy="55966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1" name="Picture 30" descr="A black and blue sign with blue text&#10;&#10;Description automatically generated">
            <a:extLst>
              <a:ext uri="{FF2B5EF4-FFF2-40B4-BE49-F238E27FC236}">
                <a16:creationId xmlns:a16="http://schemas.microsoft.com/office/drawing/2014/main" id="{30D7008D-75E6-3CE1-AAD5-97799047D59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23374" y="5675091"/>
            <a:ext cx="768350" cy="560444"/>
          </a:xfrm>
          <a:prstGeom prst="rect">
            <a:avLst/>
          </a:prstGeom>
        </p:spPr>
      </p:pic>
      <p:pic>
        <p:nvPicPr>
          <p:cNvPr id="34" name="Picture 33" descr="Image result for undp">
            <a:extLst>
              <a:ext uri="{FF2B5EF4-FFF2-40B4-BE49-F238E27FC236}">
                <a16:creationId xmlns:a16="http://schemas.microsoft.com/office/drawing/2014/main" id="{BEBC7E79-E533-F66C-3FCC-461E4A08229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558"/>
          <a:stretch/>
        </p:blipFill>
        <p:spPr bwMode="auto">
          <a:xfrm>
            <a:off x="10078085" y="5649761"/>
            <a:ext cx="439333" cy="70144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5146525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EB65C0-181D-4043-B505-AB466AE738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77" y="300751"/>
            <a:ext cx="11113842" cy="861529"/>
          </a:xfrm>
          <a:noFill/>
          <a:ln>
            <a:noFill/>
          </a:ln>
        </p:spPr>
        <p:txBody>
          <a:bodyPr spcFirstLastPara="1" vert="horz" wrap="square" lIns="50800" tIns="50800" rIns="50800" bIns="50800" rtlCol="0" anchor="t" anchorCtr="0">
            <a:normAutofit/>
          </a:bodyPr>
          <a:lstStyle/>
          <a:p>
            <a:pPr>
              <a:lnSpc>
                <a:spcPct val="85000"/>
              </a:lnSpc>
              <a:spcBef>
                <a:spcPts val="0"/>
              </a:spcBef>
              <a:buClr>
                <a:schemeClr val="dk1"/>
              </a:buClr>
              <a:buSzPts val="9000"/>
              <a:buFont typeface="Lora Medium"/>
            </a:pPr>
            <a:r>
              <a:rPr lang="en-US" sz="2800" b="1">
                <a:solidFill>
                  <a:schemeClr val="tx2"/>
                </a:solidFill>
                <a:latin typeface="Roboto Regular"/>
                <a:ea typeface="Roboto"/>
                <a:cs typeface="Arial"/>
              </a:rPr>
              <a:t>Mainstreaming climate change across the budget cycle</a:t>
            </a:r>
            <a:endParaRPr lang="en-IN" sz="2800" b="1">
              <a:solidFill>
                <a:schemeClr val="tx2"/>
              </a:solidFill>
              <a:latin typeface="Roboto Regular"/>
              <a:ea typeface="Roboto"/>
              <a:cs typeface="Arial"/>
            </a:endParaRPr>
          </a:p>
        </p:txBody>
      </p:sp>
      <p:pic>
        <p:nvPicPr>
          <p:cNvPr id="1026" name="Picture 2" descr="Figure 3.">
            <a:extLst>
              <a:ext uri="{FF2B5EF4-FFF2-40B4-BE49-F238E27FC236}">
                <a16:creationId xmlns:a16="http://schemas.microsoft.com/office/drawing/2014/main" id="{399D429B-47AA-4439-8E4C-2D60BF1985E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7878" y="2034402"/>
            <a:ext cx="5019675" cy="4335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D4F6564-EEC1-4D64-8F61-94D1465B52FE}"/>
              </a:ext>
            </a:extLst>
          </p:cNvPr>
          <p:cNvSpPr txBox="1"/>
          <p:nvPr/>
        </p:nvSpPr>
        <p:spPr>
          <a:xfrm>
            <a:off x="4809244" y="3705274"/>
            <a:ext cx="1605280" cy="1169551"/>
          </a:xfrm>
          <a:prstGeom prst="rect">
            <a:avLst/>
          </a:prstGeom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Making the legal and regulatory environment climate responsive</a:t>
            </a:r>
            <a:endParaRPr kumimoji="0" lang="en-IN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4EC1D4B-5E26-4A32-876D-1E7BF656BFB9}"/>
              </a:ext>
            </a:extLst>
          </p:cNvPr>
          <p:cNvSpPr txBox="1"/>
          <p:nvPr/>
        </p:nvSpPr>
        <p:spPr>
          <a:xfrm>
            <a:off x="3601112" y="1305929"/>
            <a:ext cx="45364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Determining climate fiscal policies and financing; including climate change in strategic planning</a:t>
            </a:r>
            <a:endParaRPr kumimoji="0" lang="en-IN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8F9C9B2-AA96-42EC-AB7A-14DAB53B1517}"/>
              </a:ext>
            </a:extLst>
          </p:cNvPr>
          <p:cNvSpPr txBox="1"/>
          <p:nvPr/>
        </p:nvSpPr>
        <p:spPr>
          <a:xfrm>
            <a:off x="8167180" y="3276287"/>
            <a:ext cx="36245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Developing climate responsive medium-term and annual budgets; estimating costs and benefits of climate investments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FEB42A5-DAAA-4EE3-9E15-F5CFE5912B7E}"/>
              </a:ext>
            </a:extLst>
          </p:cNvPr>
          <p:cNvSpPr txBox="1"/>
          <p:nvPr/>
        </p:nvSpPr>
        <p:spPr>
          <a:xfrm>
            <a:off x="7588221" y="5288061"/>
            <a:ext cx="39020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Tracking climate relevant allocations expenditure through tagging/coding</a:t>
            </a:r>
            <a:endParaRPr kumimoji="0" lang="en-IN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09A3AD5-C17F-4A7B-AD0B-B77D8A6CD2A7}"/>
              </a:ext>
            </a:extLst>
          </p:cNvPr>
          <p:cNvSpPr txBox="1"/>
          <p:nvPr/>
        </p:nvSpPr>
        <p:spPr>
          <a:xfrm>
            <a:off x="733104" y="5263368"/>
            <a:ext cx="33214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Using CBT to generating climate expenditure reports</a:t>
            </a:r>
            <a:endParaRPr kumimoji="0" lang="en-IN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EFBC3F2-1E76-4B45-AB8E-3B6FBAAAB0F0}"/>
              </a:ext>
            </a:extLst>
          </p:cNvPr>
          <p:cNvSpPr txBox="1"/>
          <p:nvPr/>
        </p:nvSpPr>
        <p:spPr>
          <a:xfrm>
            <a:off x="148675" y="3214621"/>
            <a:ext cx="30829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Institutionalizing role of Parliament and other accountability actors</a:t>
            </a:r>
            <a:endParaRPr kumimoji="0" lang="en-IN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3E98397-2651-4310-9A67-796C3CC17236}"/>
              </a:ext>
            </a:extLst>
          </p:cNvPr>
          <p:cNvSpPr txBox="1"/>
          <p:nvPr/>
        </p:nvSpPr>
        <p:spPr>
          <a:xfrm>
            <a:off x="7787678" y="1175312"/>
            <a:ext cx="1711960" cy="600164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Climate Public Exp &amp; Institutional Reviews (CPEIRs)</a:t>
            </a:r>
            <a:endParaRPr kumimoji="0" lang="en-IN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6ACA37F-DC14-4F4D-BDEB-0A209A453E47}"/>
              </a:ext>
            </a:extLst>
          </p:cNvPr>
          <p:cNvSpPr txBox="1"/>
          <p:nvPr/>
        </p:nvSpPr>
        <p:spPr>
          <a:xfrm>
            <a:off x="7781776" y="1920520"/>
            <a:ext cx="1858010" cy="430887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Climate Change Financing Frameworks (CCFFs)</a:t>
            </a:r>
            <a:endParaRPr kumimoji="0" lang="en-IN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5FF8C66-3BF3-4314-A963-217CCEC5F380}"/>
              </a:ext>
            </a:extLst>
          </p:cNvPr>
          <p:cNvSpPr txBox="1"/>
          <p:nvPr/>
        </p:nvSpPr>
        <p:spPr>
          <a:xfrm>
            <a:off x="10207741" y="4146785"/>
            <a:ext cx="1538058" cy="430887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Climate Cost Benefit Analysis (CCBA)</a:t>
            </a:r>
            <a:endParaRPr kumimoji="0" lang="en-IN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66D8C81-B246-4FE2-AF15-19A8A6970C9D}"/>
              </a:ext>
            </a:extLst>
          </p:cNvPr>
          <p:cNvSpPr txBox="1"/>
          <p:nvPr/>
        </p:nvSpPr>
        <p:spPr>
          <a:xfrm>
            <a:off x="8252258" y="4150786"/>
            <a:ext cx="1881506" cy="430887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Medium Term Budget /Exp Framework (MTBF/MTEF)</a:t>
            </a:r>
            <a:endParaRPr kumimoji="0" lang="en-IN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893A300-A7F4-4452-8298-462237673F10}"/>
              </a:ext>
            </a:extLst>
          </p:cNvPr>
          <p:cNvSpPr txBox="1"/>
          <p:nvPr/>
        </p:nvSpPr>
        <p:spPr>
          <a:xfrm>
            <a:off x="7633133" y="6086781"/>
            <a:ext cx="1238250" cy="430887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Climate Budget Tagging (CBT)</a:t>
            </a:r>
            <a:endParaRPr kumimoji="0" lang="en-IN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F70FFE0-FD1C-440E-B53C-8F22CA3D5C0B}"/>
              </a:ext>
            </a:extLst>
          </p:cNvPr>
          <p:cNvSpPr txBox="1"/>
          <p:nvPr/>
        </p:nvSpPr>
        <p:spPr>
          <a:xfrm>
            <a:off x="1480315" y="5907911"/>
            <a:ext cx="1480819" cy="430887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Climate Expenditure Reports</a:t>
            </a:r>
            <a:endParaRPr kumimoji="0" lang="en-IN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7C64493-9B1D-49A5-8B08-55A884EBD37F}"/>
              </a:ext>
            </a:extLst>
          </p:cNvPr>
          <p:cNvSpPr txBox="1"/>
          <p:nvPr/>
        </p:nvSpPr>
        <p:spPr>
          <a:xfrm>
            <a:off x="204277" y="3859164"/>
            <a:ext cx="1523640" cy="430887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Climate Performance Audits (CPAs)</a:t>
            </a:r>
            <a:endParaRPr kumimoji="0" lang="en-IN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E6B782F-E551-46A9-A672-7FA42294878A}"/>
              </a:ext>
            </a:extLst>
          </p:cNvPr>
          <p:cNvSpPr txBox="1"/>
          <p:nvPr/>
        </p:nvSpPr>
        <p:spPr>
          <a:xfrm>
            <a:off x="1788220" y="3859163"/>
            <a:ext cx="1274057" cy="430887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Citizens’ Climate Budget (CB)</a:t>
            </a:r>
            <a:endParaRPr kumimoji="0" lang="en-IN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4973BB3-CB55-451B-9B55-09A43C564656}"/>
              </a:ext>
            </a:extLst>
          </p:cNvPr>
          <p:cNvSpPr txBox="1"/>
          <p:nvPr/>
        </p:nvSpPr>
        <p:spPr>
          <a:xfrm>
            <a:off x="1770057" y="1914965"/>
            <a:ext cx="1361124" cy="600164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Climate Change Budget Integration Index (CCBII)</a:t>
            </a:r>
            <a:endParaRPr kumimoji="0" lang="en-IN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A black and blue sign with blue text&#10;&#10;Description automatically generated">
            <a:extLst>
              <a:ext uri="{FF2B5EF4-FFF2-40B4-BE49-F238E27FC236}">
                <a16:creationId xmlns:a16="http://schemas.microsoft.com/office/drawing/2014/main" id="{2805A34C-EF86-52DC-D0EB-7A741A0E0F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79150" y="6074741"/>
            <a:ext cx="768350" cy="560444"/>
          </a:xfrm>
          <a:prstGeom prst="rect">
            <a:avLst/>
          </a:prstGeom>
        </p:spPr>
      </p:pic>
      <p:pic>
        <p:nvPicPr>
          <p:cNvPr id="8" name="Picture 7" descr="Image result for undp">
            <a:extLst>
              <a:ext uri="{FF2B5EF4-FFF2-40B4-BE49-F238E27FC236}">
                <a16:creationId xmlns:a16="http://schemas.microsoft.com/office/drawing/2014/main" id="{2B32F6DC-6954-C628-AEBC-AF138A170C4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558"/>
          <a:stretch/>
        </p:blipFill>
        <p:spPr bwMode="auto">
          <a:xfrm>
            <a:off x="10333861" y="6049411"/>
            <a:ext cx="439333" cy="70144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803034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EA1111-036D-9EA3-FCAB-D2BF68B8F5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594" y="107147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b="1">
                <a:solidFill>
                  <a:schemeClr val="bg1">
                    <a:lumMod val="95000"/>
                  </a:schemeClr>
                </a:solidFill>
                <a:latin typeface="Roboto Regular"/>
                <a:cs typeface="Arial"/>
              </a:rPr>
              <a:t>Strengthening and Enhancing Adaptation Finance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DFB6230D-85B6-B9DA-B37D-8713727B301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1870088"/>
              </p:ext>
            </p:extLst>
          </p:nvPr>
        </p:nvGraphicFramePr>
        <p:xfrm>
          <a:off x="297265" y="1170432"/>
          <a:ext cx="11597469" cy="53035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5" name="Picture 14" descr="Image result for undp">
            <a:extLst>
              <a:ext uri="{FF2B5EF4-FFF2-40B4-BE49-F238E27FC236}">
                <a16:creationId xmlns:a16="http://schemas.microsoft.com/office/drawing/2014/main" id="{E0CCB70B-5C2C-6C5E-B51D-E2D5D62109B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558"/>
          <a:stretch/>
        </p:blipFill>
        <p:spPr bwMode="auto">
          <a:xfrm>
            <a:off x="10333861" y="6049411"/>
            <a:ext cx="439333" cy="70144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7" name="Picture 16" descr="A black and white sign with white text&#10;&#10;Description automatically generated">
            <a:extLst>
              <a:ext uri="{FF2B5EF4-FFF2-40B4-BE49-F238E27FC236}">
                <a16:creationId xmlns:a16="http://schemas.microsoft.com/office/drawing/2014/main" id="{04293E47-08A4-0597-CFCB-9D5C9B832E6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958474" y="6117452"/>
            <a:ext cx="723564" cy="525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0896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3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5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A1487E0F-64E2-43D5-B596-E0690375C769}"/>
              </a:ext>
            </a:extLst>
          </p:cNvPr>
          <p:cNvSpPr txBox="1">
            <a:spLocks/>
          </p:cNvSpPr>
          <p:nvPr/>
        </p:nvSpPr>
        <p:spPr>
          <a:xfrm>
            <a:off x="621792" y="1161288"/>
            <a:ext cx="4364546" cy="45262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Aft>
                <a:spcPts val="600"/>
              </a:spcAft>
            </a:pPr>
            <a:r>
              <a:rPr lang="en-US" sz="3200">
                <a:solidFill>
                  <a:schemeClr val="tx2"/>
                </a:solidFill>
                <a:latin typeface="Roboto Regular"/>
                <a:cs typeface="Arial"/>
              </a:rPr>
              <a:t>Adaptation Planning and Financing through NAPs and NDCs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1713777E-080E-40DC-BCD2-13F91DE4468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60386561"/>
              </p:ext>
            </p:extLst>
          </p:nvPr>
        </p:nvGraphicFramePr>
        <p:xfrm>
          <a:off x="4567605" y="626078"/>
          <a:ext cx="7002603" cy="55966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7" name="Picture 16" descr="A black and blue sign with blue text&#10;&#10;Description automatically generated">
            <a:extLst>
              <a:ext uri="{FF2B5EF4-FFF2-40B4-BE49-F238E27FC236}">
                <a16:creationId xmlns:a16="http://schemas.microsoft.com/office/drawing/2014/main" id="{F817D033-057D-4FE3-326F-28ECB02DA03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70087" y="5648447"/>
            <a:ext cx="768350" cy="560444"/>
          </a:xfrm>
          <a:prstGeom prst="rect">
            <a:avLst/>
          </a:prstGeom>
        </p:spPr>
      </p:pic>
      <p:pic>
        <p:nvPicPr>
          <p:cNvPr id="19" name="Picture 18" descr="Image result for undp">
            <a:extLst>
              <a:ext uri="{FF2B5EF4-FFF2-40B4-BE49-F238E27FC236}">
                <a16:creationId xmlns:a16="http://schemas.microsoft.com/office/drawing/2014/main" id="{2D33A0CE-5F4C-7C29-6692-226B039C7666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558"/>
          <a:stretch/>
        </p:blipFill>
        <p:spPr bwMode="auto">
          <a:xfrm>
            <a:off x="10024798" y="5623117"/>
            <a:ext cx="439333" cy="70144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5690447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D7462C-50A9-6E4A-6D57-6E5D3270FD4F}"/>
              </a:ext>
            </a:extLst>
          </p:cNvPr>
          <p:cNvSpPr txBox="1">
            <a:spLocks/>
          </p:cNvSpPr>
          <p:nvPr/>
        </p:nvSpPr>
        <p:spPr>
          <a:xfrm>
            <a:off x="8170036" y="485595"/>
            <a:ext cx="3456052" cy="12059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10000"/>
              </a:lnSpc>
            </a:pPr>
            <a:r>
              <a:rPr lang="en-US" sz="2500">
                <a:solidFill>
                  <a:srgbClr val="00B0F0"/>
                </a:solidFill>
                <a:latin typeface="Roboto Regular"/>
                <a:cs typeface="Arial"/>
              </a:rPr>
              <a:t>Investing in Nature-based Solutions (</a:t>
            </a:r>
            <a:r>
              <a:rPr lang="en-US" sz="2500" err="1">
                <a:solidFill>
                  <a:srgbClr val="00B0F0"/>
                </a:solidFill>
                <a:latin typeface="Roboto Regular"/>
                <a:cs typeface="Arial"/>
              </a:rPr>
              <a:t>NbS</a:t>
            </a:r>
            <a:r>
              <a:rPr lang="en-US" sz="2500">
                <a:solidFill>
                  <a:srgbClr val="00B0F0"/>
                </a:solidFill>
                <a:latin typeface="Roboto Regular"/>
                <a:cs typeface="Arial"/>
              </a:rPr>
              <a:t>)</a:t>
            </a:r>
            <a:r>
              <a:rPr lang="en-US" sz="2500">
                <a:latin typeface="Arial"/>
                <a:cs typeface="Arial"/>
              </a:rPr>
              <a:t> </a:t>
            </a:r>
          </a:p>
        </p:txBody>
      </p:sp>
      <p:pic>
        <p:nvPicPr>
          <p:cNvPr id="4" name="Picture 4" descr="Diagram&#10;&#10;Description automatically generated">
            <a:extLst>
              <a:ext uri="{FF2B5EF4-FFF2-40B4-BE49-F238E27FC236}">
                <a16:creationId xmlns:a16="http://schemas.microsoft.com/office/drawing/2014/main" id="{5EBE99C5-6582-8002-BB71-D0CC271503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451" r="-1" b="5321"/>
          <a:stretch/>
        </p:blipFill>
        <p:spPr>
          <a:xfrm>
            <a:off x="585787" y="557663"/>
            <a:ext cx="6840537" cy="5412473"/>
          </a:xfrm>
          <a:prstGeom prst="rect">
            <a:avLst/>
          </a:prstGeom>
        </p:spPr>
      </p:pic>
      <p:sp>
        <p:nvSpPr>
          <p:cNvPr id="5" name="Content Placeholder 7">
            <a:extLst>
              <a:ext uri="{FF2B5EF4-FFF2-40B4-BE49-F238E27FC236}">
                <a16:creationId xmlns:a16="http://schemas.microsoft.com/office/drawing/2014/main" id="{EEF6506A-FCE1-258A-18A3-373270F0DC66}"/>
              </a:ext>
            </a:extLst>
          </p:cNvPr>
          <p:cNvSpPr txBox="1">
            <a:spLocks/>
          </p:cNvSpPr>
          <p:nvPr/>
        </p:nvSpPr>
        <p:spPr>
          <a:xfrm>
            <a:off x="8246236" y="1976522"/>
            <a:ext cx="3113152" cy="318021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err="1">
                <a:latin typeface="Roboto Regular"/>
                <a:cs typeface="Arial"/>
              </a:rPr>
              <a:t>NbS</a:t>
            </a:r>
            <a:r>
              <a:rPr lang="en-US" sz="1800">
                <a:latin typeface="Roboto Regular"/>
                <a:cs typeface="Arial"/>
              </a:rPr>
              <a:t> are opportunities to simultaneously tackle climate change, biodiversity loss and land degradation</a:t>
            </a:r>
          </a:p>
          <a:p>
            <a:pPr algn="l"/>
            <a:endParaRPr lang="en-US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 descr="A black and blue sign with blue text&#10;&#10;Description automatically generated">
            <a:extLst>
              <a:ext uri="{FF2B5EF4-FFF2-40B4-BE49-F238E27FC236}">
                <a16:creationId xmlns:a16="http://schemas.microsoft.com/office/drawing/2014/main" id="{0DCB7557-DE9B-4497-6592-7E75EABA81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9474" y="5738591"/>
            <a:ext cx="768350" cy="560444"/>
          </a:xfrm>
          <a:prstGeom prst="rect">
            <a:avLst/>
          </a:prstGeom>
        </p:spPr>
      </p:pic>
      <p:pic>
        <p:nvPicPr>
          <p:cNvPr id="8" name="Picture 7" descr="Image result for undp">
            <a:extLst>
              <a:ext uri="{FF2B5EF4-FFF2-40B4-BE49-F238E27FC236}">
                <a16:creationId xmlns:a16="http://schemas.microsoft.com/office/drawing/2014/main" id="{C49CD5DB-42FB-A53E-6E3D-E3239CBA7B4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558"/>
          <a:stretch/>
        </p:blipFill>
        <p:spPr bwMode="auto">
          <a:xfrm>
            <a:off x="591185" y="5675161"/>
            <a:ext cx="439333" cy="70144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8" descr="A aerial view of a swampy area&#10;&#10;Description automatically generated">
            <a:extLst>
              <a:ext uri="{FF2B5EF4-FFF2-40B4-BE49-F238E27FC236}">
                <a16:creationId xmlns:a16="http://schemas.microsoft.com/office/drawing/2014/main" id="{9D0CA2BC-ED2C-CD04-8CFC-E81BA7C62A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80786" y="3732207"/>
            <a:ext cx="3949700" cy="1947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2905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10E2AD30-789F-4C58-92E8-CB66622877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7188"/>
            <a:ext cx="10515600" cy="1133499"/>
          </a:xfrm>
        </p:spPr>
        <p:txBody>
          <a:bodyPr>
            <a:normAutofit/>
          </a:bodyPr>
          <a:lstStyle/>
          <a:p>
            <a:pPr algn="ctr"/>
            <a:r>
              <a:rPr lang="sv-FI" sz="3600" b="1" err="1">
                <a:solidFill>
                  <a:srgbClr val="00B0F0"/>
                </a:solidFill>
                <a:latin typeface="Roboto Regular"/>
              </a:rPr>
              <a:t>Why</a:t>
            </a:r>
            <a:r>
              <a:rPr lang="sv-FI" sz="3600" b="1">
                <a:solidFill>
                  <a:srgbClr val="00B0F0"/>
                </a:solidFill>
                <a:latin typeface="Roboto Regular"/>
              </a:rPr>
              <a:t> </a:t>
            </a:r>
            <a:r>
              <a:rPr lang="sv-FI" sz="3600" b="1" err="1">
                <a:solidFill>
                  <a:srgbClr val="00B0F0"/>
                </a:solidFill>
                <a:latin typeface="Roboto Regular"/>
              </a:rPr>
              <a:t>invest</a:t>
            </a:r>
            <a:r>
              <a:rPr lang="sv-FI" sz="3600" b="1">
                <a:solidFill>
                  <a:srgbClr val="00B0F0"/>
                </a:solidFill>
                <a:latin typeface="Roboto Regular"/>
              </a:rPr>
              <a:t> in </a:t>
            </a:r>
            <a:r>
              <a:rPr lang="sv-FI" sz="3600" b="1" err="1">
                <a:solidFill>
                  <a:srgbClr val="00B0F0"/>
                </a:solidFill>
                <a:latin typeface="Roboto Regular"/>
              </a:rPr>
              <a:t>NbS</a:t>
            </a:r>
            <a:r>
              <a:rPr lang="sv-FI" sz="3600" b="1">
                <a:solidFill>
                  <a:srgbClr val="00B0F0"/>
                </a:solidFill>
                <a:latin typeface="Roboto Regular"/>
              </a:rPr>
              <a:t>/ </a:t>
            </a:r>
            <a:r>
              <a:rPr lang="sv-FI" sz="3600" b="1" err="1">
                <a:solidFill>
                  <a:srgbClr val="00B0F0"/>
                </a:solidFill>
                <a:latin typeface="Roboto Regular"/>
              </a:rPr>
              <a:t>EbA</a:t>
            </a:r>
            <a:r>
              <a:rPr lang="sv-FI" sz="3600" b="1">
                <a:solidFill>
                  <a:srgbClr val="00B0F0"/>
                </a:solidFill>
                <a:latin typeface="Roboto Regular"/>
              </a:rPr>
              <a:t>?</a:t>
            </a:r>
          </a:p>
        </p:txBody>
      </p:sp>
      <p:sp>
        <p:nvSpPr>
          <p:cNvPr id="27" name="Slide Number Placeholder 6">
            <a:extLst>
              <a:ext uri="{FF2B5EF4-FFF2-40B4-BE49-F238E27FC236}">
                <a16:creationId xmlns:a16="http://schemas.microsoft.com/office/drawing/2014/main" id="{73B71984-FB32-4113-AE4A-D037618252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6C939D52-1996-4C6E-BA2E-2E2885CC2584}" type="slidenum">
              <a:rPr lang="en-US" smtClean="0"/>
              <a:pPr>
                <a:spcAft>
                  <a:spcPts val="600"/>
                </a:spcAft>
              </a:pPr>
              <a:t>18</a:t>
            </a:fld>
            <a:endParaRPr lang="en-US"/>
          </a:p>
        </p:txBody>
      </p:sp>
      <p:sp>
        <p:nvSpPr>
          <p:cNvPr id="7" name="Platshållare för bildnummer 6" hidden="1">
            <a:extLst>
              <a:ext uri="{FF2B5EF4-FFF2-40B4-BE49-F238E27FC236}">
                <a16:creationId xmlns:a16="http://schemas.microsoft.com/office/drawing/2014/main" id="{A943545A-DFE8-487C-83C9-C07BC0B94E30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 anchor="ctr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6C939D52-1996-4C6E-BA2E-2E2885CC2584}" type="slidenum">
              <a:rPr lang="en-US" dirty="0" smtClean="0"/>
              <a:pPr>
                <a:lnSpc>
                  <a:spcPct val="90000"/>
                </a:lnSpc>
                <a:spcAft>
                  <a:spcPts val="600"/>
                </a:spcAft>
              </a:pPr>
              <a:t>18</a:t>
            </a:fld>
            <a:endParaRPr lang="en-US"/>
          </a:p>
        </p:txBody>
      </p:sp>
      <p:graphicFrame>
        <p:nvGraphicFramePr>
          <p:cNvPr id="29" name="Text Placeholder 2">
            <a:extLst>
              <a:ext uri="{FF2B5EF4-FFF2-40B4-BE49-F238E27FC236}">
                <a16:creationId xmlns:a16="http://schemas.microsoft.com/office/drawing/2014/main" id="{34B19AF8-A15E-4561-ABC9-2AF7E49F404F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8800"/>
          <a:ext cx="10515600" cy="4352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8EDF611D-D2A3-85DF-8408-FE754E2FD95D}"/>
              </a:ext>
            </a:extLst>
          </p:cNvPr>
          <p:cNvSpPr txBox="1"/>
          <p:nvPr/>
        </p:nvSpPr>
        <p:spPr>
          <a:xfrm>
            <a:off x="677916" y="6356350"/>
            <a:ext cx="45404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/>
              <a:t>Source: </a:t>
            </a:r>
            <a:r>
              <a:rPr lang="sv-FI" sz="1600" i="1">
                <a:latin typeface="Share Tech" panose="00000500000000000000"/>
              </a:rPr>
              <a:t>State of Finance for Nature (2022)</a:t>
            </a:r>
            <a:endParaRPr lang="en-US" i="1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324B219-636B-A0B7-9035-45D07C6D4A54}"/>
              </a:ext>
            </a:extLst>
          </p:cNvPr>
          <p:cNvSpPr txBox="1"/>
          <p:nvPr/>
        </p:nvSpPr>
        <p:spPr>
          <a:xfrm>
            <a:off x="9734550" y="1962150"/>
            <a:ext cx="22098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080653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945F6F4-F3CF-D025-559B-96C31FE14F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309" y="271412"/>
            <a:ext cx="11277600" cy="1325563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fr-FR" sz="3600" b="1" dirty="0" err="1">
                <a:latin typeface="Roboto Regular"/>
                <a:ea typeface="Lucida Sans Unicode"/>
                <a:cs typeface="Lucida Sans Unicode"/>
              </a:rPr>
              <a:t>Mainstreaming</a:t>
            </a:r>
            <a:r>
              <a:rPr lang="fr-FR" sz="3600" b="1" dirty="0">
                <a:latin typeface="Roboto Regular"/>
                <a:ea typeface="Lucida Sans Unicode"/>
                <a:cs typeface="Lucida Sans Unicode"/>
              </a:rPr>
              <a:t> </a:t>
            </a:r>
            <a:r>
              <a:rPr lang="fr-FR" sz="3600" b="1" dirty="0" err="1">
                <a:latin typeface="Roboto Regular"/>
                <a:ea typeface="Lucida Sans Unicode"/>
                <a:cs typeface="Lucida Sans Unicode"/>
              </a:rPr>
              <a:t>Ecosystem-based</a:t>
            </a:r>
            <a:r>
              <a:rPr lang="fr-FR" sz="3600" b="1" dirty="0">
                <a:latin typeface="Roboto Regular"/>
                <a:ea typeface="Lucida Sans Unicode"/>
                <a:cs typeface="Lucida Sans Unicode"/>
              </a:rPr>
              <a:t> Adaptation (</a:t>
            </a:r>
            <a:r>
              <a:rPr lang="fr-FR" sz="3600" b="1" dirty="0" err="1">
                <a:latin typeface="Roboto Regular"/>
                <a:ea typeface="Lucida Sans Unicode"/>
                <a:cs typeface="Lucida Sans Unicode"/>
              </a:rPr>
              <a:t>EbA</a:t>
            </a:r>
            <a:r>
              <a:rPr lang="fr-FR" sz="3600" b="1" dirty="0">
                <a:latin typeface="Roboto Regular"/>
                <a:ea typeface="Lucida Sans Unicode"/>
                <a:cs typeface="Lucida Sans Unicode"/>
              </a:rPr>
              <a:t>) </a:t>
            </a:r>
            <a:r>
              <a:rPr lang="fr-FR" sz="3600" b="1" dirty="0" err="1">
                <a:latin typeface="Roboto Regular"/>
                <a:ea typeface="Lucida Sans Unicode"/>
                <a:cs typeface="Lucida Sans Unicode"/>
              </a:rPr>
              <a:t>into</a:t>
            </a:r>
            <a:r>
              <a:rPr lang="fr-FR" sz="3600" b="1" dirty="0">
                <a:latin typeface="Roboto Regular"/>
                <a:ea typeface="Lucida Sans Unicode"/>
                <a:cs typeface="Lucida Sans Unicode"/>
              </a:rPr>
              <a:t> </a:t>
            </a:r>
            <a:r>
              <a:rPr lang="fr-FR" sz="3600" b="1" dirty="0" err="1">
                <a:latin typeface="Roboto Regular"/>
                <a:ea typeface="Lucida Sans Unicode"/>
                <a:cs typeface="Lucida Sans Unicode"/>
              </a:rPr>
              <a:t>domestic</a:t>
            </a:r>
            <a:r>
              <a:rPr lang="fr-FR" sz="3600" b="1" dirty="0">
                <a:latin typeface="Roboto Regular"/>
                <a:ea typeface="Lucida Sans Unicode"/>
                <a:cs typeface="Lucida Sans Unicode"/>
              </a:rPr>
              <a:t> budgets in the </a:t>
            </a:r>
            <a:r>
              <a:rPr lang="fr-FR" sz="3600" b="1" dirty="0" err="1">
                <a:latin typeface="Roboto Regular"/>
                <a:ea typeface="Lucida Sans Unicode"/>
                <a:cs typeface="Lucida Sans Unicode"/>
              </a:rPr>
              <a:t>Gambia</a:t>
            </a:r>
            <a:endParaRPr lang="fr-FR" sz="3600" dirty="0">
              <a:latin typeface="Roboto Regular"/>
            </a:endParaRP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39C06202-CEEE-6A7C-7959-EF16E840B3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0101" y="1870587"/>
            <a:ext cx="4696691" cy="421279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fr-FR" sz="24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4 </a:t>
            </a:r>
            <a:r>
              <a:rPr lang="fr-FR" sz="2400" err="1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sectoral</a:t>
            </a:r>
            <a:r>
              <a:rPr lang="fr-FR" sz="24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lang="fr-FR" sz="2400" err="1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policies</a:t>
            </a:r>
            <a:r>
              <a:rPr lang="fr-FR" sz="24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(transhumance, migration, agriculture, </a:t>
            </a:r>
            <a:r>
              <a:rPr lang="fr-FR" sz="2400" err="1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energy</a:t>
            </a:r>
            <a:r>
              <a:rPr lang="fr-FR" sz="24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) to </a:t>
            </a:r>
            <a:r>
              <a:rPr lang="fr-FR" sz="2400" err="1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integrate</a:t>
            </a:r>
            <a:r>
              <a:rPr lang="fr-FR" sz="24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adaptation actions </a:t>
            </a:r>
            <a:r>
              <a:rPr lang="fr-FR" sz="2400" err="1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into</a:t>
            </a:r>
            <a:r>
              <a:rPr lang="fr-FR" sz="24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lang="fr-FR" sz="2400" err="1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their</a:t>
            </a:r>
            <a:r>
              <a:rPr lang="fr-FR" sz="24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lang="fr-FR" sz="2400" err="1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annual</a:t>
            </a:r>
            <a:r>
              <a:rPr lang="fr-FR" sz="24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plans </a:t>
            </a:r>
            <a:r>
              <a:rPr lang="fr-FR" sz="2400" err="1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with</a:t>
            </a:r>
            <a:r>
              <a:rPr lang="fr-FR" sz="24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explicit budget and monitoring structures</a:t>
            </a:r>
            <a:endParaRPr lang="fr-FR"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19076E8-ED14-F4F9-08AD-459E7A7187D1}"/>
              </a:ext>
            </a:extLst>
          </p:cNvPr>
          <p:cNvSpPr txBox="1"/>
          <p:nvPr/>
        </p:nvSpPr>
        <p:spPr>
          <a:xfrm>
            <a:off x="3232812" y="5016928"/>
            <a:ext cx="8959188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MoF's guidelines include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EbA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sectoral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EbA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 interventions 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/>
              <a:buChar char="•"/>
            </a:pP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EbA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integrated in the new National Development Plan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/>
              <a:buChar char="•"/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Budget call circular integrates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EbA</a:t>
            </a: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/>
              <a:buChar char="•"/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Extending budget spending on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EbA</a:t>
            </a: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50681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55910" t="12296" r="9212"/>
          <a:stretch>
            <a:fillRect/>
          </a:stretch>
        </p:blipFill>
        <p:spPr>
          <a:xfrm>
            <a:off x="0" y="0"/>
            <a:ext cx="4848341" cy="6858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4074" r="1664"/>
          <a:stretch>
            <a:fillRect/>
          </a:stretch>
        </p:blipFill>
        <p:spPr>
          <a:xfrm>
            <a:off x="0" y="0"/>
            <a:ext cx="4848341" cy="6858000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4591070" y="1963288"/>
            <a:ext cx="549447" cy="549447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16E24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 l="36107" t="34665" r="24019"/>
          <a:stretch>
            <a:fillRect/>
          </a:stretch>
        </p:blipFill>
        <p:spPr>
          <a:xfrm>
            <a:off x="0" y="2387305"/>
            <a:ext cx="4815281" cy="4438259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4591070" y="2942111"/>
            <a:ext cx="549447" cy="549447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16E24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4591070" y="3987716"/>
            <a:ext cx="549447" cy="549447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16E24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4591070" y="5014337"/>
            <a:ext cx="549447" cy="549447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16E24"/>
            </a:solidFill>
          </p:spPr>
        </p:sp>
      </p:grpSp>
      <p:sp>
        <p:nvSpPr>
          <p:cNvPr id="13" name="TextBox 13"/>
          <p:cNvSpPr txBox="1"/>
          <p:nvPr/>
        </p:nvSpPr>
        <p:spPr>
          <a:xfrm>
            <a:off x="5371854" y="374650"/>
            <a:ext cx="5371014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00"/>
              </a:lnSpc>
            </a:pPr>
            <a:r>
              <a:rPr lang="en-US" sz="4000" b="1">
                <a:solidFill>
                  <a:srgbClr val="1A3667"/>
                </a:solidFill>
                <a:latin typeface="Roboto Regular"/>
                <a:cs typeface="Arial"/>
              </a:rPr>
              <a:t>Agenda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5389306" y="2033329"/>
            <a:ext cx="6134346" cy="3575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87"/>
              </a:lnSpc>
            </a:pPr>
            <a:r>
              <a:rPr lang="en-US" sz="2100" b="1" spc="43">
                <a:solidFill>
                  <a:srgbClr val="1A3667"/>
                </a:solidFill>
                <a:latin typeface="Roboto Regular"/>
                <a:cs typeface="Arial"/>
              </a:rPr>
              <a:t>Adaptation</a:t>
            </a:r>
            <a:r>
              <a:rPr lang="en-US" sz="2100" b="1" spc="43">
                <a:solidFill>
                  <a:srgbClr val="1A3667"/>
                </a:solidFill>
                <a:latin typeface="Arial"/>
                <a:cs typeface="Arial"/>
              </a:rPr>
              <a:t> gaps and barriers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5389306" y="3031202"/>
            <a:ext cx="6134346" cy="7355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87"/>
              </a:lnSpc>
            </a:pPr>
            <a:r>
              <a:rPr lang="en-US" sz="2100" b="1" spc="43">
                <a:solidFill>
                  <a:srgbClr val="1A3667"/>
                </a:solidFill>
                <a:latin typeface="Roboto Regular"/>
                <a:cs typeface="Arial"/>
              </a:rPr>
              <a:t>Adaptation planning and financing through NAPs and NDCs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5389306" y="4064107"/>
            <a:ext cx="6134346" cy="3558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87"/>
              </a:lnSpc>
            </a:pPr>
            <a:r>
              <a:rPr lang="en-US" sz="2100" b="1" spc="43">
                <a:solidFill>
                  <a:srgbClr val="1A3667"/>
                </a:solidFill>
                <a:latin typeface="Roboto Regular"/>
                <a:cs typeface="Arial"/>
              </a:rPr>
              <a:t>Financing nature-based solutions for adaptation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5389306" y="5084378"/>
            <a:ext cx="6134346" cy="3546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87"/>
              </a:lnSpc>
            </a:pPr>
            <a:r>
              <a:rPr lang="en-US" sz="2100" b="1" spc="43">
                <a:solidFill>
                  <a:srgbClr val="1A3667"/>
                </a:solidFill>
                <a:latin typeface="Roboto Regular"/>
                <a:cs typeface="Arial"/>
              </a:rPr>
              <a:t>Key takeaways </a:t>
            </a:r>
            <a:endParaRPr lang="en-US" sz="2133" b="1" spc="43">
              <a:solidFill>
                <a:srgbClr val="1A3667"/>
              </a:solidFill>
              <a:latin typeface="Arial"/>
              <a:cs typeface="Arial"/>
            </a:endParaRPr>
          </a:p>
        </p:txBody>
      </p:sp>
      <p:sp>
        <p:nvSpPr>
          <p:cNvPr id="18" name="TextBox 18"/>
          <p:cNvSpPr txBox="1"/>
          <p:nvPr/>
        </p:nvSpPr>
        <p:spPr>
          <a:xfrm rot="-5400000">
            <a:off x="-1341531" y="5046883"/>
            <a:ext cx="3157179" cy="1638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400"/>
              </a:lnSpc>
              <a:spcBef>
                <a:spcPct val="0"/>
              </a:spcBef>
            </a:pPr>
            <a:r>
              <a:rPr lang="en-US" sz="1000">
                <a:solidFill>
                  <a:srgbClr val="CAEBF4"/>
                </a:solidFill>
                <a:latin typeface="Proxima Nova 2"/>
              </a:rPr>
              <a:t>Picture: Add source</a:t>
            </a:r>
          </a:p>
        </p:txBody>
      </p:sp>
      <p:pic>
        <p:nvPicPr>
          <p:cNvPr id="19" name="Picture 19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911E8E02-B41C-D786-BC11-DE60991A87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89476" y="5588875"/>
            <a:ext cx="1135118" cy="1114098"/>
          </a:xfrm>
          <a:prstGeom prst="rect">
            <a:avLst/>
          </a:prstGeom>
        </p:spPr>
      </p:pic>
      <p:pic>
        <p:nvPicPr>
          <p:cNvPr id="21" name="Picture 20" descr="Image result for undp">
            <a:extLst>
              <a:ext uri="{FF2B5EF4-FFF2-40B4-BE49-F238E27FC236}">
                <a16:creationId xmlns:a16="http://schemas.microsoft.com/office/drawing/2014/main" id="{86E1270E-356A-3B1A-DA0B-5F87F211391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558"/>
          <a:stretch/>
        </p:blipFill>
        <p:spPr bwMode="auto">
          <a:xfrm>
            <a:off x="9624413" y="5644764"/>
            <a:ext cx="618008" cy="100098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8A22F1-3F49-29E1-2E17-89C3029DDF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407" y="365125"/>
            <a:ext cx="12022824" cy="813183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tx2"/>
                </a:solidFill>
                <a:latin typeface="Roboto Regular"/>
                <a:cs typeface="Calibri Light"/>
              </a:rPr>
              <a:t>Our take-aways from NAP and NDC implementation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AFD571-B234-4260-30C8-C1D84840E9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6407" y="1643003"/>
            <a:ext cx="11482806" cy="5546048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just">
              <a:lnSpc>
                <a:spcPct val="107000"/>
              </a:lnSpc>
              <a:spcBef>
                <a:spcPts val="0"/>
              </a:spcBef>
            </a:pPr>
            <a:r>
              <a:rPr lang="en-US" sz="1800" dirty="0">
                <a:latin typeface="Roboto Regular"/>
                <a:cs typeface="Arial"/>
              </a:rPr>
              <a:t>Ministries of Finance can play a key role in all stages of the NAPs and NDCs. </a:t>
            </a:r>
            <a:endParaRPr lang="en-US" sz="1800" dirty="0">
              <a:latin typeface="Roboto Regular"/>
              <a:cs typeface="Arial" panose="020B0604020202020204" pitchFamily="34" charset="0"/>
            </a:endParaRPr>
          </a:p>
          <a:p>
            <a:pPr algn="just">
              <a:lnSpc>
                <a:spcPct val="107000"/>
              </a:lnSpc>
              <a:spcBef>
                <a:spcPts val="0"/>
              </a:spcBef>
            </a:pPr>
            <a:endParaRPr lang="en-US" sz="1800" dirty="0">
              <a:latin typeface="Roboto Regular"/>
              <a:cs typeface="Arial"/>
            </a:endParaRPr>
          </a:p>
          <a:p>
            <a:pPr algn="just">
              <a:lnSpc>
                <a:spcPct val="107000"/>
              </a:lnSpc>
              <a:spcBef>
                <a:spcPts val="0"/>
              </a:spcBef>
            </a:pPr>
            <a:r>
              <a:rPr lang="en-US" sz="1800" dirty="0">
                <a:latin typeface="Roboto Regular"/>
                <a:cs typeface="Arial"/>
              </a:rPr>
              <a:t>Ministries of Finance can play a crucial role in costing adaptation options, developing financing strategies and in ensuring coherence across climate resilient investment programs more broadly. </a:t>
            </a:r>
          </a:p>
          <a:p>
            <a:pPr algn="just">
              <a:lnSpc>
                <a:spcPct val="107000"/>
              </a:lnSpc>
              <a:spcBef>
                <a:spcPts val="0"/>
              </a:spcBef>
            </a:pPr>
            <a:endParaRPr lang="en-US" sz="1800" dirty="0">
              <a:latin typeface="Roboto Regular"/>
              <a:cs typeface="Arial"/>
            </a:endParaRPr>
          </a:p>
          <a:p>
            <a:pPr algn="just">
              <a:lnSpc>
                <a:spcPct val="107000"/>
              </a:lnSpc>
              <a:spcBef>
                <a:spcPts val="0"/>
              </a:spcBef>
            </a:pPr>
            <a:r>
              <a:rPr lang="en-US" sz="1800" dirty="0">
                <a:latin typeface="Roboto Regular"/>
                <a:cs typeface="Arial"/>
              </a:rPr>
              <a:t>Ongoing efforts in developing climate fiscal frameworks and efforts to enhance adaptation investment can be further integrated</a:t>
            </a:r>
            <a:r>
              <a:rPr lang="en-US" sz="1000" dirty="0"/>
              <a:t> </a:t>
            </a:r>
            <a:r>
              <a:rPr lang="en-US" sz="1800" dirty="0">
                <a:latin typeface="Roboto Regular"/>
                <a:cs typeface="Arial"/>
              </a:rPr>
              <a:t>with NDC and NAP priorities through improved institutional coordination.</a:t>
            </a:r>
          </a:p>
          <a:p>
            <a:pPr marL="0" indent="0" algn="just">
              <a:lnSpc>
                <a:spcPct val="107000"/>
              </a:lnSpc>
              <a:spcBef>
                <a:spcPts val="0"/>
              </a:spcBef>
              <a:buNone/>
            </a:pPr>
            <a:endParaRPr lang="en-US" sz="1800" dirty="0">
              <a:latin typeface="Roboto Regular"/>
              <a:cs typeface="Arial" panose="020B0604020202020204" pitchFamily="34" charset="0"/>
            </a:endParaRPr>
          </a:p>
          <a:p>
            <a:pPr algn="just">
              <a:lnSpc>
                <a:spcPct val="107000"/>
              </a:lnSpc>
              <a:spcBef>
                <a:spcPts val="0"/>
              </a:spcBef>
            </a:pPr>
            <a:r>
              <a:rPr lang="en-US" sz="1800" dirty="0">
                <a:latin typeface="Roboto Regular"/>
                <a:cs typeface="Arial"/>
              </a:rPr>
              <a:t>Tracking adaptation finance flows to monitor and evaluate adaptation effectiveness is an important part of national adaptation M&amp;E systems. </a:t>
            </a:r>
          </a:p>
          <a:p>
            <a:pPr algn="just">
              <a:lnSpc>
                <a:spcPct val="107000"/>
              </a:lnSpc>
              <a:spcBef>
                <a:spcPts val="0"/>
              </a:spcBef>
              <a:buFont typeface="Calibri,Sans-Serif" panose="020B0604020202020204" pitchFamily="34" charset="0"/>
              <a:buChar char="-"/>
            </a:pPr>
            <a:endParaRPr lang="en-US" sz="1800" dirty="0">
              <a:latin typeface="Roboto Regular"/>
              <a:cs typeface="Arial" panose="020B0604020202020204" pitchFamily="34" charset="0"/>
            </a:endParaRPr>
          </a:p>
          <a:p>
            <a:pPr algn="just">
              <a:lnSpc>
                <a:spcPct val="107000"/>
              </a:lnSpc>
              <a:spcBef>
                <a:spcPts val="0"/>
              </a:spcBef>
            </a:pPr>
            <a:r>
              <a:rPr lang="en-US" sz="1800" dirty="0">
                <a:latin typeface="Roboto Regular"/>
                <a:cs typeface="Arial"/>
              </a:rPr>
              <a:t>Financing nature-based solutions for adaptation provides multiple benefits. Ministries of Finance can play a key role in reforming expenditures harmful to the environment and help mainstream nature-based solutions to national planning and budgeting processes. </a:t>
            </a:r>
          </a:p>
          <a:p>
            <a:pPr algn="just">
              <a:lnSpc>
                <a:spcPct val="107000"/>
              </a:lnSpc>
              <a:spcBef>
                <a:spcPts val="0"/>
              </a:spcBef>
            </a:pPr>
            <a:endParaRPr lang="en-US" sz="1800" dirty="0">
              <a:latin typeface="Roboto Regular"/>
              <a:cs typeface="Arial" panose="020B0604020202020204" pitchFamily="34" charset="0"/>
            </a:endParaRPr>
          </a:p>
          <a:p>
            <a:pPr algn="just">
              <a:lnSpc>
                <a:spcPct val="107000"/>
              </a:lnSpc>
              <a:spcBef>
                <a:spcPts val="0"/>
              </a:spcBef>
            </a:pPr>
            <a:r>
              <a:rPr lang="en-US" sz="1800" dirty="0">
                <a:latin typeface="Roboto Regular"/>
                <a:cs typeface="Arial"/>
              </a:rPr>
              <a:t>Ministries of Finance can enhance the enabling environment for private sector to engage and invest in adaptation. </a:t>
            </a:r>
            <a:endParaRPr lang="en-US" sz="1800" dirty="0">
              <a:latin typeface="Roboto Regular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86530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outdoor, grass, cloud, sky&#10;&#10;Description automatically generated">
            <a:extLst>
              <a:ext uri="{FF2B5EF4-FFF2-40B4-BE49-F238E27FC236}">
                <a16:creationId xmlns:a16="http://schemas.microsoft.com/office/drawing/2014/main" id="{244DA1A6-F6FF-702F-A00A-E329681095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7772401" cy="6858002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5E925D-354A-6A57-60AB-76137E911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8404" y="2127495"/>
            <a:ext cx="3594970" cy="574003"/>
          </a:xfrm>
        </p:spPr>
        <p:txBody>
          <a:bodyPr>
            <a:normAutofit fontScale="90000"/>
          </a:bodyPr>
          <a:lstStyle/>
          <a:p>
            <a:r>
              <a:rPr lang="en-US" b="1">
                <a:solidFill>
                  <a:schemeClr val="bg1"/>
                </a:solidFill>
                <a:latin typeface="Roboto Regular"/>
                <a:cs typeface="Calibri Light"/>
              </a:rPr>
              <a:t>Thank you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2E78353-FD06-5458-C6DF-D4C03A8B4700}"/>
              </a:ext>
            </a:extLst>
          </p:cNvPr>
          <p:cNvSpPr txBox="1">
            <a:spLocks/>
          </p:cNvSpPr>
          <p:nvPr/>
        </p:nvSpPr>
        <p:spPr>
          <a:xfrm>
            <a:off x="8378404" y="3582500"/>
            <a:ext cx="3594970" cy="1497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chemeClr val="bg1"/>
                </a:solidFill>
                <a:latin typeface="Roboto Regular"/>
                <a:cs typeface="Arial"/>
              </a:rPr>
              <a:t>For further information, please contact:</a:t>
            </a:r>
          </a:p>
          <a:p>
            <a:endParaRPr lang="en-US">
              <a:solidFill>
                <a:schemeClr val="bg1"/>
              </a:solidFill>
              <a:latin typeface="Roboto Regular"/>
              <a:cs typeface="Arial" panose="020B0604020202020204" pitchFamily="34" charset="0"/>
            </a:endParaRPr>
          </a:p>
          <a:p>
            <a:r>
              <a:rPr lang="en-US">
                <a:solidFill>
                  <a:schemeClr val="bg1"/>
                </a:solidFill>
                <a:latin typeface="Roboto Regular"/>
                <a:cs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Rohini.Kohli@undp.org</a:t>
            </a:r>
            <a:endParaRPr lang="en-US">
              <a:solidFill>
                <a:schemeClr val="bg1"/>
              </a:solidFill>
              <a:latin typeface="Roboto Regular"/>
              <a:cs typeface="Arial"/>
            </a:endParaRPr>
          </a:p>
          <a:p>
            <a:endParaRPr lang="en-US">
              <a:solidFill>
                <a:schemeClr val="bg1"/>
              </a:solidFill>
              <a:latin typeface="Roboto Regular"/>
              <a:cs typeface="Arial" panose="020B0604020202020204" pitchFamily="34" charset="0"/>
            </a:endParaRPr>
          </a:p>
          <a:p>
            <a:r>
              <a:rPr lang="en-US">
                <a:solidFill>
                  <a:schemeClr val="bg1"/>
                </a:solidFill>
                <a:latin typeface="Roboto Regular"/>
                <a:cs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Jessica.Troni@un.org</a:t>
            </a:r>
            <a:endParaRPr lang="en-US">
              <a:solidFill>
                <a:schemeClr val="bg1"/>
              </a:solidFill>
              <a:latin typeface="Roboto Regular"/>
              <a:cs typeface="Arial"/>
            </a:endParaRPr>
          </a:p>
          <a:p>
            <a:endParaRPr lang="en-US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64907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79858" y="2223625"/>
            <a:ext cx="5586336" cy="2113045"/>
            <a:chOff x="0" y="0"/>
            <a:chExt cx="2221105" cy="84013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221105" cy="840139"/>
            </a:xfrm>
            <a:custGeom>
              <a:avLst/>
              <a:gdLst/>
              <a:ahLst/>
              <a:cxnLst/>
              <a:rect l="l" t="t" r="r" b="b"/>
              <a:pathLst>
                <a:path w="2221105" h="840139">
                  <a:moveTo>
                    <a:pt x="0" y="0"/>
                  </a:moveTo>
                  <a:lnTo>
                    <a:pt x="2221105" y="0"/>
                  </a:lnTo>
                  <a:lnTo>
                    <a:pt x="2221105" y="840139"/>
                  </a:lnTo>
                  <a:lnTo>
                    <a:pt x="0" y="840139"/>
                  </a:lnTo>
                  <a:close/>
                </a:path>
              </a:pathLst>
            </a:custGeom>
            <a:solidFill>
              <a:srgbClr val="F4F0E1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680"/>
                </a:lnSpc>
              </a:pPr>
              <a:endParaRPr sz="1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545339" y="2358478"/>
            <a:ext cx="5255373" cy="2981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19"/>
              </a:lnSpc>
              <a:spcBef>
                <a:spcPct val="0"/>
              </a:spcBef>
            </a:pPr>
            <a:r>
              <a:rPr lang="en-US" b="1">
                <a:solidFill>
                  <a:srgbClr val="39543B"/>
                </a:solidFill>
                <a:latin typeface="Roboto Regular"/>
                <a:cs typeface="Arial" panose="020B0604020202020204" pitchFamily="34" charset="0"/>
              </a:rPr>
              <a:t>INSUFFICIENT PUBLIC AND POLITICAL SUPPORT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407044" y="2923262"/>
            <a:ext cx="5142913" cy="14477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59851" lvl="1" indent="-179926">
              <a:lnSpc>
                <a:spcPts val="2333"/>
              </a:lnSpc>
              <a:buFont typeface="Arial"/>
              <a:buChar char="•"/>
            </a:pPr>
            <a:r>
              <a:rPr lang="en-US" sz="1600">
                <a:solidFill>
                  <a:srgbClr val="573405"/>
                </a:solidFill>
                <a:latin typeface="Roboto Regular"/>
                <a:cs typeface="Arial" panose="020B0604020202020204" pitchFamily="34" charset="0"/>
              </a:rPr>
              <a:t>Lack of </a:t>
            </a:r>
            <a:r>
              <a:rPr lang="en-US" sz="1600" b="1">
                <a:solidFill>
                  <a:srgbClr val="573405"/>
                </a:solidFill>
                <a:latin typeface="Roboto Regular"/>
                <a:cs typeface="Arial" panose="020B0604020202020204" pitchFamily="34" charset="0"/>
              </a:rPr>
              <a:t>political leadership </a:t>
            </a:r>
            <a:r>
              <a:rPr lang="en-US" sz="1600">
                <a:solidFill>
                  <a:srgbClr val="573405"/>
                </a:solidFill>
                <a:latin typeface="Roboto Regular"/>
                <a:cs typeface="Arial" panose="020B0604020202020204" pitchFamily="34" charset="0"/>
              </a:rPr>
              <a:t>and support for </a:t>
            </a:r>
            <a:r>
              <a:rPr lang="en-US" sz="1600" err="1">
                <a:solidFill>
                  <a:srgbClr val="573405"/>
                </a:solidFill>
                <a:latin typeface="Roboto Regular"/>
                <a:cs typeface="Arial" panose="020B0604020202020204" pitchFamily="34" charset="0"/>
              </a:rPr>
              <a:t>EbA</a:t>
            </a:r>
            <a:r>
              <a:rPr lang="en-US" sz="1600">
                <a:solidFill>
                  <a:srgbClr val="573405"/>
                </a:solidFill>
                <a:latin typeface="Roboto Regular"/>
                <a:cs typeface="Arial" panose="020B0604020202020204" pitchFamily="34" charset="0"/>
              </a:rPr>
              <a:t> </a:t>
            </a:r>
          </a:p>
          <a:p>
            <a:pPr marL="359851" lvl="1" indent="-179926">
              <a:lnSpc>
                <a:spcPts val="2333"/>
              </a:lnSpc>
              <a:buFont typeface="Arial"/>
              <a:buChar char="•"/>
            </a:pPr>
            <a:r>
              <a:rPr lang="en-US" sz="1600">
                <a:solidFill>
                  <a:srgbClr val="573405"/>
                </a:solidFill>
                <a:latin typeface="Roboto Regular"/>
                <a:cs typeface="Arial" panose="020B0604020202020204" pitchFamily="34" charset="0"/>
              </a:rPr>
              <a:t>Limited </a:t>
            </a:r>
            <a:r>
              <a:rPr lang="en-US" sz="1600" b="1">
                <a:solidFill>
                  <a:srgbClr val="573405"/>
                </a:solidFill>
                <a:latin typeface="Roboto Regular"/>
                <a:cs typeface="Arial" panose="020B0604020202020204" pitchFamily="34" charset="0"/>
              </a:rPr>
              <a:t>public support </a:t>
            </a:r>
            <a:r>
              <a:rPr lang="en-US" sz="1600">
                <a:solidFill>
                  <a:srgbClr val="573405"/>
                </a:solidFill>
                <a:latin typeface="Roboto Regular"/>
                <a:cs typeface="Arial" panose="020B0604020202020204" pitchFamily="34" charset="0"/>
              </a:rPr>
              <a:t>for </a:t>
            </a:r>
            <a:r>
              <a:rPr lang="en-US" sz="1600" err="1">
                <a:solidFill>
                  <a:srgbClr val="573405"/>
                </a:solidFill>
                <a:latin typeface="Roboto Regular"/>
                <a:cs typeface="Arial" panose="020B0604020202020204" pitchFamily="34" charset="0"/>
              </a:rPr>
              <a:t>EbA</a:t>
            </a:r>
            <a:r>
              <a:rPr lang="en-US" sz="1600">
                <a:solidFill>
                  <a:srgbClr val="573405"/>
                </a:solidFill>
                <a:latin typeface="Roboto Regular"/>
                <a:cs typeface="Arial" panose="020B0604020202020204" pitchFamily="34" charset="0"/>
              </a:rPr>
              <a:t>, due to lack of awareness, cultural constraints and entrenched preferences </a:t>
            </a:r>
          </a:p>
          <a:p>
            <a:pPr>
              <a:lnSpc>
                <a:spcPts val="2333"/>
              </a:lnSpc>
              <a:spcBef>
                <a:spcPct val="0"/>
              </a:spcBef>
            </a:pPr>
            <a:endParaRPr lang="en-US" sz="1600">
              <a:solidFill>
                <a:srgbClr val="573405"/>
              </a:solidFill>
              <a:latin typeface="Roboto Regular"/>
              <a:cs typeface="Arial" panose="020B0604020202020204" pitchFamily="34" charset="0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8234681" y="102397"/>
            <a:ext cx="2807651" cy="3629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07"/>
              </a:lnSpc>
              <a:spcBef>
                <a:spcPct val="0"/>
              </a:spcBef>
            </a:pPr>
            <a:r>
              <a:rPr lang="en-US" sz="2219">
                <a:solidFill>
                  <a:srgbClr val="3954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 EXISTENCE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379858" y="4573384"/>
            <a:ext cx="5586336" cy="2113045"/>
            <a:chOff x="0" y="0"/>
            <a:chExt cx="2221105" cy="84013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221105" cy="840139"/>
            </a:xfrm>
            <a:custGeom>
              <a:avLst/>
              <a:gdLst/>
              <a:ahLst/>
              <a:cxnLst/>
              <a:rect l="l" t="t" r="r" b="b"/>
              <a:pathLst>
                <a:path w="2221105" h="840139">
                  <a:moveTo>
                    <a:pt x="0" y="0"/>
                  </a:moveTo>
                  <a:lnTo>
                    <a:pt x="2221105" y="0"/>
                  </a:lnTo>
                  <a:lnTo>
                    <a:pt x="2221105" y="840139"/>
                  </a:lnTo>
                  <a:lnTo>
                    <a:pt x="0" y="840139"/>
                  </a:lnTo>
                  <a:close/>
                </a:path>
              </a:pathLst>
            </a:custGeom>
            <a:solidFill>
              <a:srgbClr val="F4F0E1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680"/>
                </a:lnSpc>
              </a:pPr>
              <a:endParaRPr sz="1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711978" y="4543259"/>
            <a:ext cx="5032505" cy="2930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19"/>
              </a:lnSpc>
              <a:spcBef>
                <a:spcPct val="0"/>
              </a:spcBef>
            </a:pPr>
            <a:r>
              <a:rPr lang="en-US">
                <a:solidFill>
                  <a:srgbClr val="3954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POLICY AND REGULATORY CHALLENGES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434484" y="4821389"/>
            <a:ext cx="5422458" cy="17426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59851" lvl="1" indent="-179926" algn="just">
              <a:lnSpc>
                <a:spcPts val="2333"/>
              </a:lnSpc>
              <a:buFont typeface="Arial"/>
              <a:buChar char="•"/>
            </a:pPr>
            <a:r>
              <a:rPr lang="en-US" sz="1600">
                <a:solidFill>
                  <a:srgbClr val="5734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Unsupportive </a:t>
            </a:r>
            <a:r>
              <a:rPr lang="en-US" sz="1600" b="1">
                <a:solidFill>
                  <a:srgbClr val="5734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policies</a:t>
            </a:r>
            <a:r>
              <a:rPr lang="en-US" sz="1600">
                <a:solidFill>
                  <a:srgbClr val="5734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sz="1600" b="1">
                <a:solidFill>
                  <a:srgbClr val="5734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strategies</a:t>
            </a:r>
            <a:r>
              <a:rPr lang="en-US" sz="1600">
                <a:solidFill>
                  <a:srgbClr val="5734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359851" lvl="1" indent="-179926" algn="just">
              <a:lnSpc>
                <a:spcPts val="2333"/>
              </a:lnSpc>
              <a:buFont typeface="Arial"/>
              <a:buChar char="•"/>
            </a:pPr>
            <a:r>
              <a:rPr lang="en-US" sz="1600">
                <a:solidFill>
                  <a:srgbClr val="5734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Lack of supportive regulations or inadequate </a:t>
            </a:r>
            <a:r>
              <a:rPr lang="en-US" sz="1600" b="1">
                <a:solidFill>
                  <a:srgbClr val="5734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enforcement</a:t>
            </a:r>
            <a:r>
              <a:rPr lang="en-US" sz="1600">
                <a:solidFill>
                  <a:srgbClr val="5734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regulations </a:t>
            </a:r>
          </a:p>
          <a:p>
            <a:pPr marL="359851" lvl="1" indent="-179926" algn="just">
              <a:lnSpc>
                <a:spcPts val="2333"/>
              </a:lnSpc>
              <a:buFont typeface="Arial"/>
              <a:buChar char="•"/>
            </a:pPr>
            <a:r>
              <a:rPr lang="en-US" sz="1600">
                <a:solidFill>
                  <a:srgbClr val="5734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Difficulty of </a:t>
            </a:r>
            <a:r>
              <a:rPr lang="en-US" sz="1600" b="1">
                <a:solidFill>
                  <a:srgbClr val="5734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mainstreaming</a:t>
            </a:r>
            <a:r>
              <a:rPr lang="en-US" sz="1600">
                <a:solidFill>
                  <a:srgbClr val="5734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rgbClr val="5734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EbA</a:t>
            </a:r>
            <a:r>
              <a:rPr lang="en-US" sz="1600">
                <a:solidFill>
                  <a:srgbClr val="5734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across sectors  </a:t>
            </a:r>
          </a:p>
          <a:p>
            <a:pPr marL="359851" lvl="1" indent="-179926" algn="just">
              <a:lnSpc>
                <a:spcPts val="2333"/>
              </a:lnSpc>
              <a:spcBef>
                <a:spcPct val="0"/>
              </a:spcBef>
              <a:buFont typeface="Arial"/>
              <a:buChar char="•"/>
            </a:pPr>
            <a:r>
              <a:rPr lang="en-US" sz="1600">
                <a:solidFill>
                  <a:srgbClr val="5734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Lack of </a:t>
            </a:r>
            <a:r>
              <a:rPr lang="en-US" sz="1600" b="1">
                <a:solidFill>
                  <a:srgbClr val="5734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coherence</a:t>
            </a:r>
            <a:r>
              <a:rPr lang="en-US" sz="1600">
                <a:solidFill>
                  <a:srgbClr val="5734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across national and local policies and regulations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6236209" y="2223625"/>
            <a:ext cx="5586336" cy="2113045"/>
            <a:chOff x="0" y="0"/>
            <a:chExt cx="2221105" cy="840139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221105" cy="840139"/>
            </a:xfrm>
            <a:custGeom>
              <a:avLst/>
              <a:gdLst/>
              <a:ahLst/>
              <a:cxnLst/>
              <a:rect l="l" t="t" r="r" b="b"/>
              <a:pathLst>
                <a:path w="2221105" h="840139">
                  <a:moveTo>
                    <a:pt x="0" y="0"/>
                  </a:moveTo>
                  <a:lnTo>
                    <a:pt x="2221105" y="0"/>
                  </a:lnTo>
                  <a:lnTo>
                    <a:pt x="2221105" y="840139"/>
                  </a:lnTo>
                  <a:lnTo>
                    <a:pt x="0" y="840139"/>
                  </a:lnTo>
                  <a:close/>
                </a:path>
              </a:pathLst>
            </a:custGeom>
            <a:solidFill>
              <a:srgbClr val="F4F0E1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680"/>
                </a:lnSpc>
              </a:pPr>
              <a:endParaRPr sz="1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6411606" y="2306624"/>
            <a:ext cx="5041415" cy="2981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19"/>
              </a:lnSpc>
              <a:spcBef>
                <a:spcPct val="0"/>
              </a:spcBef>
            </a:pPr>
            <a:r>
              <a:rPr lang="en-US" b="1">
                <a:solidFill>
                  <a:srgbClr val="39543B"/>
                </a:solidFill>
                <a:latin typeface="Roboto Regular"/>
                <a:cs typeface="Arial" panose="020B0604020202020204" pitchFamily="34" charset="0"/>
              </a:rPr>
              <a:t>GOVERNANCE CHALLENGES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6139145" y="2651056"/>
            <a:ext cx="5683400" cy="17426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59851" lvl="1" indent="-179926">
              <a:lnSpc>
                <a:spcPts val="2333"/>
              </a:lnSpc>
              <a:buFont typeface="Arial"/>
              <a:buChar char="•"/>
            </a:pPr>
            <a:r>
              <a:rPr lang="en-US" sz="1600">
                <a:solidFill>
                  <a:srgbClr val="573405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rPr>
              <a:t>﻿Unclear institutional arrangements and decision-making </a:t>
            </a:r>
            <a:r>
              <a:rPr lang="en-US" sz="1600" b="1">
                <a:solidFill>
                  <a:srgbClr val="5734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procedures</a:t>
            </a:r>
            <a:r>
              <a:rPr lang="en-US" sz="1600">
                <a:solidFill>
                  <a:srgbClr val="5734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359851" lvl="1" indent="-179926">
              <a:lnSpc>
                <a:spcPts val="2333"/>
              </a:lnSpc>
              <a:buFont typeface="Arial"/>
              <a:buChar char="•"/>
            </a:pPr>
            <a:r>
              <a:rPr lang="en-US" sz="1600">
                <a:solidFill>
                  <a:srgbClr val="5734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Lack of cross-sectoral and inter-institutional </a:t>
            </a:r>
            <a:r>
              <a:rPr lang="en-US" sz="1600" b="1">
                <a:solidFill>
                  <a:srgbClr val="5734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collaboration</a:t>
            </a:r>
            <a:r>
              <a:rPr lang="en-US" sz="1600">
                <a:solidFill>
                  <a:srgbClr val="5734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359851" lvl="1" indent="-179926">
              <a:lnSpc>
                <a:spcPts val="2333"/>
              </a:lnSpc>
              <a:buFont typeface="Arial"/>
              <a:buChar char="•"/>
            </a:pPr>
            <a:r>
              <a:rPr lang="en-US" sz="1600">
                <a:solidFill>
                  <a:srgbClr val="5734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Challenges establishing effective multi-stakeholder </a:t>
            </a:r>
            <a:r>
              <a:rPr lang="en-US" sz="1600" b="1">
                <a:solidFill>
                  <a:srgbClr val="5734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partnerships</a:t>
            </a:r>
            <a:r>
              <a:rPr lang="en-US" sz="1600">
                <a:solidFill>
                  <a:srgbClr val="5734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</a:t>
            </a:r>
            <a:r>
              <a:rPr lang="en-US" sz="1600" err="1">
                <a:solidFill>
                  <a:srgbClr val="5734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EbA</a:t>
            </a:r>
            <a:r>
              <a:rPr lang="en-US" sz="1600">
                <a:solidFill>
                  <a:srgbClr val="5734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ts val="2333"/>
              </a:lnSpc>
              <a:spcBef>
                <a:spcPct val="0"/>
              </a:spcBef>
            </a:pPr>
            <a:endParaRPr lang="en-US" sz="1600">
              <a:solidFill>
                <a:srgbClr val="57340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8" name="Group 18"/>
          <p:cNvGrpSpPr/>
          <p:nvPr/>
        </p:nvGrpSpPr>
        <p:grpSpPr>
          <a:xfrm>
            <a:off x="6236209" y="4573384"/>
            <a:ext cx="5586336" cy="2113045"/>
            <a:chOff x="0" y="0"/>
            <a:chExt cx="2221105" cy="840139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2221105" cy="840139"/>
            </a:xfrm>
            <a:custGeom>
              <a:avLst/>
              <a:gdLst/>
              <a:ahLst/>
              <a:cxnLst/>
              <a:rect l="l" t="t" r="r" b="b"/>
              <a:pathLst>
                <a:path w="2221105" h="840139">
                  <a:moveTo>
                    <a:pt x="0" y="0"/>
                  </a:moveTo>
                  <a:lnTo>
                    <a:pt x="2221105" y="0"/>
                  </a:lnTo>
                  <a:lnTo>
                    <a:pt x="2221105" y="840139"/>
                  </a:lnTo>
                  <a:lnTo>
                    <a:pt x="0" y="840139"/>
                  </a:lnTo>
                  <a:close/>
                </a:path>
              </a:pathLst>
            </a:custGeom>
            <a:solidFill>
              <a:srgbClr val="F4F0E1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680"/>
                </a:lnSpc>
              </a:pPr>
              <a:endParaRPr sz="1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6568329" y="4543259"/>
            <a:ext cx="4884691" cy="2930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19"/>
              </a:lnSpc>
              <a:spcBef>
                <a:spcPct val="0"/>
              </a:spcBef>
            </a:pPr>
            <a:r>
              <a:rPr lang="en-US">
                <a:solidFill>
                  <a:srgbClr val="3954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FINANCE CHALLENGES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6236210" y="4846789"/>
            <a:ext cx="5547021" cy="17426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59851" lvl="1" indent="-179926">
              <a:lnSpc>
                <a:spcPts val="2333"/>
              </a:lnSpc>
              <a:buFont typeface="Arial"/>
              <a:buChar char="•"/>
            </a:pPr>
            <a:r>
              <a:rPr lang="en-US" sz="1600">
                <a:solidFill>
                  <a:srgbClr val="573405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rPr>
              <a:t>﻿Insufficient </a:t>
            </a:r>
            <a:r>
              <a:rPr lang="en-US" sz="1600" b="1">
                <a:solidFill>
                  <a:srgbClr val="5734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availability</a:t>
            </a:r>
            <a:r>
              <a:rPr lang="en-US" sz="1600">
                <a:solidFill>
                  <a:srgbClr val="5734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public and private finance </a:t>
            </a:r>
          </a:p>
          <a:p>
            <a:pPr marL="359851" lvl="1" indent="-179926">
              <a:lnSpc>
                <a:spcPts val="2333"/>
              </a:lnSpc>
              <a:buFont typeface="Arial"/>
              <a:buChar char="•"/>
            </a:pPr>
            <a:r>
              <a:rPr lang="en-US" sz="1600">
                <a:solidFill>
                  <a:srgbClr val="5734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Lack of financial </a:t>
            </a:r>
            <a:r>
              <a:rPr lang="en-US" sz="1600" b="1">
                <a:solidFill>
                  <a:srgbClr val="5734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incentives</a:t>
            </a:r>
            <a:r>
              <a:rPr lang="en-US" sz="1600">
                <a:solidFill>
                  <a:srgbClr val="5734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business </a:t>
            </a:r>
            <a:r>
              <a:rPr lang="en-US" sz="1600" b="1">
                <a:solidFill>
                  <a:srgbClr val="5734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models</a:t>
            </a:r>
            <a:r>
              <a:rPr lang="en-US" sz="1600">
                <a:solidFill>
                  <a:srgbClr val="5734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</a:t>
            </a:r>
            <a:r>
              <a:rPr lang="en-US" sz="1600" err="1">
                <a:solidFill>
                  <a:srgbClr val="5734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EbA</a:t>
            </a:r>
            <a:r>
              <a:rPr lang="en-US" sz="1600">
                <a:solidFill>
                  <a:srgbClr val="5734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359851" lvl="1" indent="-179926">
              <a:lnSpc>
                <a:spcPts val="2333"/>
              </a:lnSpc>
              <a:spcBef>
                <a:spcPct val="0"/>
              </a:spcBef>
              <a:buFont typeface="Arial"/>
              <a:buChar char="•"/>
            </a:pPr>
            <a:r>
              <a:rPr lang="en-US" sz="1600">
                <a:solidFill>
                  <a:srgbClr val="5734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Existing financial instruments and policies (i.e. perverse subsidies, incentives and tax breaks) often </a:t>
            </a:r>
            <a:r>
              <a:rPr lang="en-US" sz="1600" b="1">
                <a:solidFill>
                  <a:srgbClr val="5734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undermine</a:t>
            </a:r>
            <a:r>
              <a:rPr lang="en-US" sz="1600">
                <a:solidFill>
                  <a:srgbClr val="5734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rgbClr val="5734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EbA</a:t>
            </a:r>
            <a:r>
              <a:rPr lang="en-US" sz="1600">
                <a:solidFill>
                  <a:srgbClr val="5734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grpSp>
        <p:nvGrpSpPr>
          <p:cNvPr id="23" name="Group 23"/>
          <p:cNvGrpSpPr/>
          <p:nvPr/>
        </p:nvGrpSpPr>
        <p:grpSpPr>
          <a:xfrm>
            <a:off x="6236209" y="185488"/>
            <a:ext cx="5586336" cy="1803187"/>
            <a:chOff x="0" y="0"/>
            <a:chExt cx="2221105" cy="71694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2221105" cy="716940"/>
            </a:xfrm>
            <a:custGeom>
              <a:avLst/>
              <a:gdLst/>
              <a:ahLst/>
              <a:cxnLst/>
              <a:rect l="l" t="t" r="r" b="b"/>
              <a:pathLst>
                <a:path w="2221105" h="716940">
                  <a:moveTo>
                    <a:pt x="0" y="0"/>
                  </a:moveTo>
                  <a:lnTo>
                    <a:pt x="2221105" y="0"/>
                  </a:lnTo>
                  <a:lnTo>
                    <a:pt x="2221105" y="716940"/>
                  </a:lnTo>
                  <a:lnTo>
                    <a:pt x="0" y="716940"/>
                  </a:lnTo>
                  <a:close/>
                </a:path>
              </a:pathLst>
            </a:custGeom>
            <a:solidFill>
              <a:srgbClr val="F4F0E1"/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680"/>
                </a:lnSpc>
              </a:pPr>
              <a:endParaRPr sz="1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6" name="TextBox 26"/>
          <p:cNvSpPr txBox="1"/>
          <p:nvPr/>
        </p:nvSpPr>
        <p:spPr>
          <a:xfrm>
            <a:off x="6568329" y="191107"/>
            <a:ext cx="5014743" cy="2981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19"/>
              </a:lnSpc>
              <a:spcBef>
                <a:spcPct val="0"/>
              </a:spcBef>
            </a:pPr>
            <a:r>
              <a:rPr lang="en-US" sz="1799" b="1">
                <a:solidFill>
                  <a:srgbClr val="39543B"/>
                </a:solidFill>
                <a:latin typeface="Roboto Regular"/>
                <a:cs typeface="Arial" panose="020B0604020202020204" pitchFamily="34" charset="0"/>
              </a:rPr>
              <a:t>TECHNICAL CAPACITY CONSTRAINTS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6411606" y="520490"/>
            <a:ext cx="5283926" cy="1370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29136" lvl="1" indent="-164568">
              <a:lnSpc>
                <a:spcPts val="2134"/>
              </a:lnSpc>
              <a:buFont typeface="Arial"/>
              <a:buChar char="•"/>
            </a:pPr>
            <a:r>
              <a:rPr lang="en-US" sz="1600">
                <a:solidFill>
                  <a:srgbClr val="573405"/>
                </a:solidFill>
                <a:latin typeface="Roboto Regular"/>
                <a:cs typeface="Arial" panose="020B0604020202020204" pitchFamily="34" charset="0"/>
              </a:rPr>
              <a:t>Limited institutional capacity and expertise among </a:t>
            </a:r>
            <a:r>
              <a:rPr lang="en-US" sz="1600" b="1">
                <a:solidFill>
                  <a:srgbClr val="573405"/>
                </a:solidFill>
                <a:latin typeface="Roboto Regular"/>
                <a:cs typeface="Arial" panose="020B0604020202020204" pitchFamily="34" charset="0"/>
              </a:rPr>
              <a:t>policymakers</a:t>
            </a:r>
            <a:r>
              <a:rPr lang="en-US" sz="1600">
                <a:solidFill>
                  <a:srgbClr val="573405"/>
                </a:solidFill>
                <a:latin typeface="Roboto Regular"/>
                <a:cs typeface="Arial" panose="020B0604020202020204" pitchFamily="34" charset="0"/>
              </a:rPr>
              <a:t> </a:t>
            </a:r>
            <a:r>
              <a:rPr lang="en-US" sz="1600" b="1">
                <a:solidFill>
                  <a:srgbClr val="573405"/>
                </a:solidFill>
                <a:latin typeface="Roboto Regular"/>
                <a:cs typeface="Arial" panose="020B0604020202020204" pitchFamily="34" charset="0"/>
              </a:rPr>
              <a:t>and local authorities </a:t>
            </a:r>
            <a:r>
              <a:rPr lang="en-US" sz="1600">
                <a:solidFill>
                  <a:srgbClr val="573405"/>
                </a:solidFill>
                <a:latin typeface="Roboto Regular"/>
                <a:cs typeface="Arial" panose="020B0604020202020204" pitchFamily="34" charset="0"/>
              </a:rPr>
              <a:t>to mainstream </a:t>
            </a:r>
            <a:r>
              <a:rPr lang="en-US" sz="1600" err="1">
                <a:solidFill>
                  <a:srgbClr val="573405"/>
                </a:solidFill>
                <a:latin typeface="Roboto Regular"/>
                <a:cs typeface="Arial" panose="020B0604020202020204" pitchFamily="34" charset="0"/>
              </a:rPr>
              <a:t>EbA</a:t>
            </a:r>
            <a:r>
              <a:rPr lang="en-US" sz="1600">
                <a:solidFill>
                  <a:srgbClr val="573405"/>
                </a:solidFill>
                <a:latin typeface="Roboto Regular"/>
                <a:cs typeface="Arial" panose="020B0604020202020204" pitchFamily="34" charset="0"/>
              </a:rPr>
              <a:t> into policies, plans and investments </a:t>
            </a:r>
          </a:p>
          <a:p>
            <a:pPr marL="357923" lvl="1" indent="-178962">
              <a:lnSpc>
                <a:spcPts val="2321"/>
              </a:lnSpc>
              <a:buFont typeface="Arial"/>
              <a:buChar char="•"/>
            </a:pPr>
            <a:r>
              <a:rPr lang="en-US" sz="1600">
                <a:solidFill>
                  <a:srgbClr val="573405"/>
                </a:solidFill>
                <a:latin typeface="Roboto Regular"/>
                <a:cs typeface="Arial" panose="020B0604020202020204" pitchFamily="34" charset="0"/>
              </a:rPr>
              <a:t>Limited technical experience of </a:t>
            </a:r>
            <a:r>
              <a:rPr lang="en-US" sz="1600" b="1">
                <a:solidFill>
                  <a:srgbClr val="573405"/>
                </a:solidFill>
                <a:latin typeface="Roboto Regular"/>
                <a:cs typeface="Arial" panose="020B0604020202020204" pitchFamily="34" charset="0"/>
              </a:rPr>
              <a:t>professionals</a:t>
            </a:r>
            <a:r>
              <a:rPr lang="en-US" sz="1600">
                <a:solidFill>
                  <a:srgbClr val="573405"/>
                </a:solidFill>
                <a:latin typeface="Roboto Regular"/>
                <a:cs typeface="Arial" panose="020B0604020202020204" pitchFamily="34" charset="0"/>
              </a:rPr>
              <a:t> in </a:t>
            </a:r>
            <a:r>
              <a:rPr lang="en-US" sz="1600" err="1">
                <a:solidFill>
                  <a:srgbClr val="573405"/>
                </a:solidFill>
                <a:latin typeface="Roboto Regular"/>
                <a:cs typeface="Arial" panose="020B0604020202020204" pitchFamily="34" charset="0"/>
              </a:rPr>
              <a:t>EbA</a:t>
            </a:r>
            <a:r>
              <a:rPr lang="en-US" sz="1600">
                <a:solidFill>
                  <a:srgbClr val="573405"/>
                </a:solidFill>
                <a:latin typeface="Roboto Regular"/>
                <a:cs typeface="Arial" panose="020B0604020202020204" pitchFamily="34" charset="0"/>
              </a:rPr>
              <a:t> initiatives 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608928" y="240332"/>
            <a:ext cx="5072379" cy="2031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4400">
                <a:solidFill>
                  <a:srgbClr val="F4F0E1"/>
                </a:solidFill>
                <a:latin typeface="Roboto Regular"/>
                <a:cs typeface="Arial" panose="020B0604020202020204" pitchFamily="34" charset="0"/>
              </a:rPr>
              <a:t>Barriers to Ecosystem based  Adaptation (</a:t>
            </a:r>
            <a:r>
              <a:rPr lang="en-US" sz="4400" err="1">
                <a:solidFill>
                  <a:srgbClr val="F4F0E1"/>
                </a:solidFill>
                <a:latin typeface="Roboto Regular"/>
                <a:cs typeface="Arial" panose="020B0604020202020204" pitchFamily="34" charset="0"/>
              </a:rPr>
              <a:t>EbA</a:t>
            </a:r>
            <a:r>
              <a:rPr lang="en-US" sz="4400">
                <a:solidFill>
                  <a:srgbClr val="F4F0E1"/>
                </a:solidFill>
                <a:latin typeface="Roboto Regular"/>
                <a:cs typeface="Arial" panose="020B0604020202020204" pitchFamily="34" charset="0"/>
              </a:rPr>
              <a:t>)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1705A7-1EB6-9DE9-8FA6-D66A8CF6EA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4716" y="871442"/>
            <a:ext cx="2924843" cy="260568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2800" kern="1200">
                <a:solidFill>
                  <a:srgbClr val="00B0F0"/>
                </a:solidFill>
                <a:latin typeface="Roboto Regular"/>
                <a:cs typeface="Arial"/>
              </a:rPr>
              <a:t>Barriers to Ecosystem based </a:t>
            </a:r>
            <a:r>
              <a:rPr lang="en-US" sz="2800">
                <a:solidFill>
                  <a:srgbClr val="00B0F0"/>
                </a:solidFill>
                <a:latin typeface="Roboto Regular"/>
                <a:cs typeface="Arial"/>
              </a:rPr>
              <a:t>Adaptation</a:t>
            </a:r>
            <a:r>
              <a:rPr lang="en-US" sz="2800" kern="1200">
                <a:solidFill>
                  <a:srgbClr val="00B0F0"/>
                </a:solidFill>
                <a:latin typeface="Roboto Regular"/>
                <a:cs typeface="Arial"/>
              </a:rPr>
              <a:t> (</a:t>
            </a:r>
            <a:r>
              <a:rPr lang="en-US" sz="2800" kern="1200" err="1">
                <a:solidFill>
                  <a:srgbClr val="00B0F0"/>
                </a:solidFill>
                <a:latin typeface="Roboto Regular"/>
                <a:cs typeface="Arial"/>
              </a:rPr>
              <a:t>EbA</a:t>
            </a:r>
            <a:r>
              <a:rPr lang="en-US" sz="2800" kern="1200">
                <a:solidFill>
                  <a:srgbClr val="00B0F0"/>
                </a:solidFill>
                <a:latin typeface="Roboto Regular"/>
                <a:cs typeface="Arial"/>
              </a:rPr>
              <a:t>)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3ACBB96-425E-5440-F330-756C9B511F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5459" y="3827575"/>
            <a:ext cx="2924843" cy="163798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en-US" sz="1800" b="1"/>
              <a:t>What role </a:t>
            </a:r>
            <a:r>
              <a:rPr lang="en-US" sz="1800" b="1" kern="1200">
                <a:latin typeface="+mn-lt"/>
                <a:ea typeface="+mn-ea"/>
                <a:cs typeface="+mn-cs"/>
              </a:rPr>
              <a:t>Ministries of Finance can play?</a:t>
            </a:r>
          </a:p>
        </p:txBody>
      </p:sp>
      <p:pic>
        <p:nvPicPr>
          <p:cNvPr id="5" name="Content Placeholder 4" descr="A picture containing text, screenshot, font, document&#10;&#10;Description automatically generated">
            <a:extLst>
              <a:ext uri="{FF2B5EF4-FFF2-40B4-BE49-F238E27FC236}">
                <a16:creationId xmlns:a16="http://schemas.microsoft.com/office/drawing/2014/main" id="{DC4E9C7E-51CA-7E60-F59B-F033534B5B2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7" r="2744" b="2801"/>
          <a:stretch/>
        </p:blipFill>
        <p:spPr>
          <a:xfrm>
            <a:off x="5357396" y="148159"/>
            <a:ext cx="6335673" cy="6561682"/>
          </a:xfrm>
          <a:prstGeom prst="rect">
            <a:avLst/>
          </a:prstGeom>
        </p:spPr>
      </p:pic>
      <p:pic>
        <p:nvPicPr>
          <p:cNvPr id="4" name="Picture 3" descr="A black and blue sign with blue text&#10;&#10;Description automatically generated">
            <a:extLst>
              <a:ext uri="{FF2B5EF4-FFF2-40B4-BE49-F238E27FC236}">
                <a16:creationId xmlns:a16="http://schemas.microsoft.com/office/drawing/2014/main" id="{5FB87FD4-2B95-D282-2371-B9BF2E4A9C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1260" y="5995913"/>
            <a:ext cx="768350" cy="560444"/>
          </a:xfrm>
          <a:prstGeom prst="rect">
            <a:avLst/>
          </a:prstGeom>
        </p:spPr>
      </p:pic>
      <p:pic>
        <p:nvPicPr>
          <p:cNvPr id="7" name="Picture 6" descr="Image result for undp">
            <a:extLst>
              <a:ext uri="{FF2B5EF4-FFF2-40B4-BE49-F238E27FC236}">
                <a16:creationId xmlns:a16="http://schemas.microsoft.com/office/drawing/2014/main" id="{7E0B29BB-4463-19C1-5C78-6038FABA040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558"/>
          <a:stretch/>
        </p:blipFill>
        <p:spPr bwMode="auto">
          <a:xfrm>
            <a:off x="285971" y="5970583"/>
            <a:ext cx="439333" cy="70144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0124225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B89347-B0A4-1693-8D69-6933991533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7501"/>
            <a:ext cx="10515600" cy="1325563"/>
          </a:xfrm>
        </p:spPr>
        <p:txBody>
          <a:bodyPr>
            <a:normAutofit/>
          </a:bodyPr>
          <a:lstStyle/>
          <a:p>
            <a:pPr>
              <a:lnSpc>
                <a:spcPts val="4800"/>
              </a:lnSpc>
            </a:pPr>
            <a:r>
              <a:rPr lang="en-US" sz="4000" b="1">
                <a:solidFill>
                  <a:schemeClr val="bg1">
                    <a:lumMod val="95000"/>
                  </a:schemeClr>
                </a:solidFill>
                <a:latin typeface="Roboto Regular"/>
                <a:ea typeface="+mn-ea"/>
                <a:cs typeface="Arial"/>
              </a:rPr>
              <a:t>Why adaptation?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14DA31E-FA6E-44DA-469F-0649B05FBF73}"/>
              </a:ext>
            </a:extLst>
          </p:cNvPr>
          <p:cNvSpPr/>
          <p:nvPr/>
        </p:nvSpPr>
        <p:spPr>
          <a:xfrm>
            <a:off x="852213" y="1580621"/>
            <a:ext cx="4409965" cy="3534120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800">
                <a:solidFill>
                  <a:schemeClr val="tx2"/>
                </a:solidFill>
                <a:latin typeface="Roboto Regular"/>
                <a:cs typeface="Arial"/>
              </a:rPr>
              <a:t>Climate change can reverse hard-won development gains, worsen inequalities and trigger displacement and conflict. It could drive an additional 122 million people into poverty by 2030 (IPCC 2022)</a:t>
            </a:r>
            <a:r>
              <a:rPr lang="en-US" sz="1800">
                <a:solidFill>
                  <a:schemeClr val="tx2"/>
                </a:solidFill>
                <a:latin typeface="Arial"/>
                <a:cs typeface="Arial"/>
              </a:rPr>
              <a:t>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954F3FA-3B78-C311-E87F-966DDA385AE6}"/>
              </a:ext>
            </a:extLst>
          </p:cNvPr>
          <p:cNvSpPr/>
          <p:nvPr/>
        </p:nvSpPr>
        <p:spPr>
          <a:xfrm>
            <a:off x="6485759" y="1654193"/>
            <a:ext cx="4593895" cy="3518355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>
              <a:defRPr/>
            </a:pPr>
            <a:r>
              <a:rPr lang="en-US" i="1">
                <a:solidFill>
                  <a:srgbClr val="333333"/>
                </a:solidFill>
                <a:latin typeface="Roboto Regular"/>
                <a:cs typeface="Arial"/>
              </a:rPr>
              <a:t>“</a:t>
            </a:r>
            <a:r>
              <a:rPr lang="en-US">
                <a:solidFill>
                  <a:schemeClr val="tx2"/>
                </a:solidFill>
                <a:latin typeface="Roboto Regular"/>
                <a:cs typeface="Arial"/>
              </a:rPr>
              <a:t>The adverse impact of climate </a:t>
            </a:r>
            <a:r>
              <a:rPr lang="en-US" sz="1800">
                <a:solidFill>
                  <a:schemeClr val="tx2"/>
                </a:solidFill>
                <a:latin typeface="Roboto Regular"/>
                <a:cs typeface="Arial"/>
              </a:rPr>
              <a:t>change </a:t>
            </a:r>
            <a:r>
              <a:rPr lang="en-US">
                <a:solidFill>
                  <a:schemeClr val="tx2"/>
                </a:solidFill>
                <a:latin typeface="Roboto Regular"/>
                <a:cs typeface="Arial"/>
              </a:rPr>
              <a:t>will cost Egypt more than 6 per cent of its GDP annually</a:t>
            </a:r>
            <a:r>
              <a:rPr lang="en-US" sz="1800">
                <a:solidFill>
                  <a:schemeClr val="tx2"/>
                </a:solidFill>
                <a:latin typeface="Roboto Regular"/>
                <a:cs typeface="Arial"/>
              </a:rPr>
              <a:t>, and </a:t>
            </a:r>
            <a:r>
              <a:rPr lang="en-US">
                <a:solidFill>
                  <a:schemeClr val="tx2"/>
                </a:solidFill>
                <a:latin typeface="Roboto Regular"/>
                <a:cs typeface="Arial"/>
              </a:rPr>
              <a:t>sea-level rise will affect 25 per cent of its population </a:t>
            </a:r>
            <a:r>
              <a:rPr lang="en-US" sz="1800">
                <a:solidFill>
                  <a:schemeClr val="tx2"/>
                </a:solidFill>
                <a:latin typeface="Roboto Regular"/>
                <a:cs typeface="Arial"/>
              </a:rPr>
              <a:t>and </a:t>
            </a:r>
            <a:r>
              <a:rPr lang="en-US">
                <a:solidFill>
                  <a:schemeClr val="tx2"/>
                </a:solidFill>
                <a:latin typeface="Roboto Regular"/>
                <a:cs typeface="Arial"/>
              </a:rPr>
              <a:t>90 per cent of its agricultural land” </a:t>
            </a:r>
            <a:r>
              <a:rPr lang="en-US" sz="1800">
                <a:solidFill>
                  <a:schemeClr val="tx2"/>
                </a:solidFill>
                <a:latin typeface="Roboto Regular"/>
                <a:cs typeface="Arial"/>
              </a:rPr>
              <a:t>(</a:t>
            </a:r>
            <a:r>
              <a:rPr lang="en-US">
                <a:solidFill>
                  <a:schemeClr val="tx2"/>
                </a:solidFill>
                <a:latin typeface="Roboto Regular"/>
                <a:cs typeface="Arial"/>
              </a:rPr>
              <a:t>Osama Mahmoud Abdel </a:t>
            </a:r>
            <a:r>
              <a:rPr lang="en-US" err="1">
                <a:solidFill>
                  <a:schemeClr val="tx2"/>
                </a:solidFill>
                <a:latin typeface="Roboto Regular"/>
                <a:cs typeface="Arial"/>
              </a:rPr>
              <a:t>Khalek</a:t>
            </a:r>
            <a:r>
              <a:rPr lang="en-US">
                <a:solidFill>
                  <a:schemeClr val="tx2"/>
                </a:solidFill>
                <a:latin typeface="Roboto Regular"/>
                <a:cs typeface="Arial"/>
              </a:rPr>
              <a:t> Mahmoud, Permanent Representative of Egypt to the United Nations)</a:t>
            </a:r>
            <a:endParaRPr lang="en-US">
              <a:solidFill>
                <a:schemeClr val="tx2"/>
              </a:solidFill>
              <a:latin typeface="Roboto Regular"/>
            </a:endParaRPr>
          </a:p>
        </p:txBody>
      </p:sp>
      <p:pic>
        <p:nvPicPr>
          <p:cNvPr id="9" name="Picture 8" descr="Image result for undp">
            <a:extLst>
              <a:ext uri="{FF2B5EF4-FFF2-40B4-BE49-F238E27FC236}">
                <a16:creationId xmlns:a16="http://schemas.microsoft.com/office/drawing/2014/main" id="{4314884C-168A-4CDC-2FA8-7422CFF4A19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558"/>
          <a:stretch/>
        </p:blipFill>
        <p:spPr bwMode="auto">
          <a:xfrm>
            <a:off x="9624413" y="5644764"/>
            <a:ext cx="618008" cy="100098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 descr="A black and white sign with white text&#10;&#10;Description automatically generated">
            <a:extLst>
              <a:ext uri="{FF2B5EF4-FFF2-40B4-BE49-F238E27FC236}">
                <a16:creationId xmlns:a16="http://schemas.microsoft.com/office/drawing/2014/main" id="{41608E76-79A3-BBD9-1D9D-CEA50A27A5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52250" y="5771089"/>
            <a:ext cx="904738" cy="658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1397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B89347-B0A4-1693-8D69-6933991533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629" y="365125"/>
            <a:ext cx="11380742" cy="1325563"/>
          </a:xfrm>
        </p:spPr>
        <p:txBody>
          <a:bodyPr/>
          <a:lstStyle/>
          <a:p>
            <a:r>
              <a:rPr lang="en-US" b="1">
                <a:solidFill>
                  <a:schemeClr val="tx2"/>
                </a:solidFill>
                <a:latin typeface="Roboto Regular"/>
                <a:cs typeface="Arial"/>
              </a:rPr>
              <a:t>Why adaptation for Ministries of Finance?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6DE587F-CB28-85EF-2105-68C9041A2A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629" y="1459460"/>
            <a:ext cx="7261626" cy="424541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59DCC8C-762D-E206-D69F-FE41B9C98B28}"/>
              </a:ext>
            </a:extLst>
          </p:cNvPr>
          <p:cNvSpPr txBox="1"/>
          <p:nvPr/>
        </p:nvSpPr>
        <p:spPr>
          <a:xfrm>
            <a:off x="7818541" y="5205156"/>
            <a:ext cx="42302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Source: Global Commission on Adaptation 2019.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8601718-41CA-4AF7-A8AC-A30E91B958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5034" y="1913187"/>
            <a:ext cx="3931337" cy="3291840"/>
          </a:xfrm>
          <a:prstGeom prst="rect">
            <a:avLst/>
          </a:prstGeom>
        </p:spPr>
      </p:pic>
      <p:pic>
        <p:nvPicPr>
          <p:cNvPr id="4" name="Picture 19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13257ABD-907E-80BD-AED0-DF5D955AD7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89476" y="5588875"/>
            <a:ext cx="1135118" cy="1114098"/>
          </a:xfrm>
          <a:prstGeom prst="rect">
            <a:avLst/>
          </a:prstGeom>
        </p:spPr>
      </p:pic>
      <p:pic>
        <p:nvPicPr>
          <p:cNvPr id="6" name="Picture 5" descr="Image result for undp">
            <a:extLst>
              <a:ext uri="{FF2B5EF4-FFF2-40B4-BE49-F238E27FC236}">
                <a16:creationId xmlns:a16="http://schemas.microsoft.com/office/drawing/2014/main" id="{6BB24BC2-1CCA-C2C8-5997-238AFBF2EF1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558"/>
          <a:stretch/>
        </p:blipFill>
        <p:spPr bwMode="auto">
          <a:xfrm>
            <a:off x="9624413" y="5644764"/>
            <a:ext cx="618008" cy="100098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1390133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491037-D02D-4017-AA36-5E4D6A7311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258" y="-12147"/>
            <a:ext cx="11363887" cy="986902"/>
          </a:xfrm>
        </p:spPr>
        <p:txBody>
          <a:bodyPr vert="horz" lIns="91434" tIns="45717" rIns="91434" bIns="45717" rtlCol="0" anchor="ctr">
            <a:noAutofit/>
          </a:bodyPr>
          <a:lstStyle/>
          <a:p>
            <a:pPr defTabSz="457179" fontAlgn="base">
              <a:spcAft>
                <a:spcPct val="0"/>
              </a:spcAft>
            </a:pPr>
            <a:r>
              <a:rPr lang="en-GB" sz="3000">
                <a:solidFill>
                  <a:srgbClr val="00AE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Adaptation Gaps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1A29C2C-3D22-4D60-A679-B75F6E09B8F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6822134" y="669227"/>
            <a:ext cx="4438191" cy="47141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337ABA2-E550-4FC5-8739-AB26D90F45A3}"/>
              </a:ext>
            </a:extLst>
          </p:cNvPr>
          <p:cNvSpPr txBox="1"/>
          <p:nvPr/>
        </p:nvSpPr>
        <p:spPr>
          <a:xfrm>
            <a:off x="7415919" y="708964"/>
            <a:ext cx="2512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Key Adaptation Gaps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B3B9637-DEFB-4612-A84A-F2AB634CB00A}"/>
              </a:ext>
            </a:extLst>
          </p:cNvPr>
          <p:cNvSpPr txBox="1"/>
          <p:nvPr/>
        </p:nvSpPr>
        <p:spPr>
          <a:xfrm>
            <a:off x="6927766" y="1204996"/>
            <a:ext cx="4438191" cy="4650904"/>
          </a:xfrm>
          <a:prstGeom prst="rect">
            <a:avLst/>
          </a:prstGeom>
          <a:noFill/>
        </p:spPr>
        <p:txBody>
          <a:bodyPr wrap="square" lIns="55449" tIns="27725" rIns="55449" bIns="27725" rtlCol="0" anchor="t">
            <a:spAutoFit/>
          </a:bodyPr>
          <a:lstStyle/>
          <a:p>
            <a:pPr algn="l"/>
            <a:endParaRPr lang="en-US" sz="1092">
              <a:solidFill>
                <a:srgbClr val="000000"/>
              </a:solidFill>
              <a:latin typeface="Roboto Light" panose="02000000000000000000" pitchFamily="2" charset="0"/>
            </a:endParaRPr>
          </a:p>
          <a:p>
            <a:pPr marL="276860" indent="-276860">
              <a:buFont typeface="Wingdings" panose="05000000000000000000" pitchFamily="2" charset="2"/>
              <a:buChar char="q"/>
            </a:pPr>
            <a:r>
              <a:rPr lang="en-US" sz="1650">
                <a:latin typeface="Roboto Regular"/>
                <a:ea typeface="Roboto"/>
                <a:cs typeface="Roboto"/>
              </a:rPr>
              <a:t>Current adaptation practice falls woefully short of what is required, in both nature and extent. </a:t>
            </a:r>
            <a:endParaRPr lang="en-US" sz="1050">
              <a:solidFill>
                <a:srgbClr val="211D1E"/>
              </a:solidFill>
              <a:latin typeface="Roboto Regular"/>
            </a:endParaRPr>
          </a:p>
          <a:p>
            <a:pPr marL="285115" indent="-285115">
              <a:buFont typeface="Wingdings" panose="05000000000000000000" pitchFamily="2" charset="2"/>
              <a:buChar char="q"/>
            </a:pPr>
            <a:endParaRPr lang="en-US" sz="1650">
              <a:latin typeface="Roboto Regular"/>
              <a:ea typeface="Roboto" charset="0"/>
              <a:cs typeface="Roboto" charset="0"/>
            </a:endParaRPr>
          </a:p>
          <a:p>
            <a:pPr marL="285115" indent="-285115">
              <a:buFont typeface="Wingdings" panose="05000000000000000000" pitchFamily="2" charset="2"/>
              <a:buChar char="q"/>
            </a:pPr>
            <a:r>
              <a:rPr lang="en-US" sz="1650">
                <a:latin typeface="Roboto Regular"/>
                <a:ea typeface="Roboto"/>
                <a:cs typeface="Roboto"/>
              </a:rPr>
              <a:t>Many initiatives prioritize immediate and near-term climate risk reduction which reduces the opportunity for transformational adaptation</a:t>
            </a:r>
          </a:p>
          <a:p>
            <a:pPr marL="285115" indent="-285115">
              <a:buFont typeface="Wingdings" panose="05000000000000000000" pitchFamily="2" charset="2"/>
              <a:buChar char="q"/>
            </a:pPr>
            <a:endParaRPr lang="en-US" sz="1650">
              <a:latin typeface="Roboto Regular"/>
              <a:ea typeface="Roboto" charset="0"/>
              <a:cs typeface="Roboto" charset="0"/>
            </a:endParaRPr>
          </a:p>
          <a:p>
            <a:pPr marL="285115" indent="-285115">
              <a:buFont typeface="Wingdings" panose="05000000000000000000" pitchFamily="2" charset="2"/>
              <a:buChar char="q"/>
            </a:pPr>
            <a:r>
              <a:rPr lang="en-US" sz="1650">
                <a:latin typeface="Roboto Regular"/>
                <a:ea typeface="Roboto"/>
                <a:cs typeface="Roboto"/>
              </a:rPr>
              <a:t>About 25% of the countries have a monitoring and evaluation framework in place</a:t>
            </a:r>
          </a:p>
          <a:p>
            <a:pPr marL="285115" indent="-285115">
              <a:buFont typeface="Wingdings" panose="05000000000000000000" pitchFamily="2" charset="2"/>
              <a:buChar char="q"/>
            </a:pPr>
            <a:endParaRPr lang="en-US" sz="1650">
              <a:latin typeface="Roboto Regular"/>
              <a:ea typeface="Roboto"/>
              <a:cs typeface="Roboto"/>
            </a:endParaRPr>
          </a:p>
          <a:p>
            <a:pPr marL="285115" indent="-285115">
              <a:buFont typeface="Wingdings" panose="05000000000000000000" pitchFamily="2" charset="2"/>
              <a:buChar char="q"/>
            </a:pPr>
            <a:r>
              <a:rPr lang="en-US" sz="1650">
                <a:latin typeface="Roboto Regular"/>
                <a:ea typeface="Roboto"/>
                <a:cs typeface="Roboto"/>
              </a:rPr>
              <a:t>Data availability on the effectiveness and adequacy of adaptation is poor, especially for higher warming levels. </a:t>
            </a:r>
            <a:endParaRPr lang="en-US" sz="1700">
              <a:cs typeface="Calibri"/>
            </a:endParaRPr>
          </a:p>
          <a:p>
            <a:pPr marL="285115" indent="-285115">
              <a:buFont typeface="Wingdings" panose="05000000000000000000" pitchFamily="2" charset="2"/>
              <a:buChar char="q"/>
            </a:pPr>
            <a:endParaRPr lang="en-US" sz="1600">
              <a:latin typeface="Roboto" charset="0"/>
              <a:ea typeface="Roboto" charset="0"/>
              <a:cs typeface="Roboto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978D69E-638A-D252-16E7-4580897CCD81}"/>
              </a:ext>
            </a:extLst>
          </p:cNvPr>
          <p:cNvSpPr/>
          <p:nvPr/>
        </p:nvSpPr>
        <p:spPr>
          <a:xfrm>
            <a:off x="187924" y="6413331"/>
            <a:ext cx="140455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>
                <a:solidFill>
                  <a:srgbClr val="00AEEF"/>
                </a:solidFill>
                <a:latin typeface="Roboto Regular"/>
                <a:ea typeface="+mj-ea"/>
              </a:rPr>
              <a:t>Source: UNEP 2021</a:t>
            </a:r>
            <a:endParaRPr lang="en-AU" sz="1100">
              <a:solidFill>
                <a:srgbClr val="00AEEF"/>
              </a:solidFill>
              <a:latin typeface="Roboto Regular"/>
              <a:ea typeface="+mj-ea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BC5F635-9EDA-24DA-D8DE-664BF8AE484D}"/>
              </a:ext>
            </a:extLst>
          </p:cNvPr>
          <p:cNvSpPr txBox="1"/>
          <p:nvPr/>
        </p:nvSpPr>
        <p:spPr>
          <a:xfrm>
            <a:off x="269963" y="641567"/>
            <a:ext cx="11791204" cy="391917"/>
          </a:xfrm>
          <a:prstGeom prst="rect">
            <a:avLst/>
          </a:prstGeom>
          <a:noFill/>
        </p:spPr>
        <p:txBody>
          <a:bodyPr wrap="square" lIns="55449" tIns="27725" rIns="55449" bIns="27725" anchor="t">
            <a:spAutoFit/>
          </a:bodyPr>
          <a:lstStyle/>
          <a:p>
            <a:r>
              <a:rPr lang="en-US" sz="2183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Too little, too slow</a:t>
            </a:r>
            <a:endParaRPr lang="en-AU" sz="2183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 3" descr="Une image contenant texte, capture d’écran, Parallèle, nombre&#10;&#10;Description générée automatiquement">
            <a:extLst>
              <a:ext uri="{FF2B5EF4-FFF2-40B4-BE49-F238E27FC236}">
                <a16:creationId xmlns:a16="http://schemas.microsoft.com/office/drawing/2014/main" id="{0BE77DFD-2B8E-0256-9FAD-0712F142C6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249" y="1203255"/>
            <a:ext cx="5897553" cy="5202382"/>
          </a:xfrm>
          <a:prstGeom prst="rect">
            <a:avLst/>
          </a:prstGeom>
        </p:spPr>
      </p:pic>
      <p:pic>
        <p:nvPicPr>
          <p:cNvPr id="5" name="Picture 19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1632322F-7AF2-ADB5-BD69-A1AE83CA32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89476" y="5588875"/>
            <a:ext cx="1135118" cy="1114098"/>
          </a:xfrm>
          <a:prstGeom prst="rect">
            <a:avLst/>
          </a:prstGeom>
        </p:spPr>
      </p:pic>
      <p:pic>
        <p:nvPicPr>
          <p:cNvPr id="9" name="Picture 8" descr="Image result for undp">
            <a:extLst>
              <a:ext uri="{FF2B5EF4-FFF2-40B4-BE49-F238E27FC236}">
                <a16:creationId xmlns:a16="http://schemas.microsoft.com/office/drawing/2014/main" id="{8CBAC690-E6C3-2323-0579-0145FC22E93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558"/>
          <a:stretch/>
        </p:blipFill>
        <p:spPr bwMode="auto">
          <a:xfrm>
            <a:off x="9624413" y="5644764"/>
            <a:ext cx="618008" cy="100098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5583445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85EA4FC0-1E67-6508-3F42-13AC13A934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4853812"/>
              </p:ext>
            </p:extLst>
          </p:nvPr>
        </p:nvGraphicFramePr>
        <p:xfrm>
          <a:off x="0" y="-21004"/>
          <a:ext cx="12192000" cy="6900008"/>
        </p:xfrm>
        <a:graphic>
          <a:graphicData uri="http://schemas.openxmlformats.org/drawingml/2006/table">
            <a:tbl>
              <a:tblPr>
                <a:effectLst/>
                <a:tableStyleId>{5C22544A-7EE6-4342-B048-85BDC9FD1C3A}</a:tableStyleId>
              </a:tblPr>
              <a:tblGrid>
                <a:gridCol w="8128000">
                  <a:extLst>
                    <a:ext uri="{9D8B030D-6E8A-4147-A177-3AD203B41FA5}">
                      <a16:colId xmlns:a16="http://schemas.microsoft.com/office/drawing/2014/main" val="1031637976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655879346"/>
                    </a:ext>
                  </a:extLst>
                </a:gridCol>
              </a:tblGrid>
              <a:tr h="1149523">
                <a:tc gridSpan="2">
                  <a:txBody>
                    <a:bodyPr/>
                    <a:lstStyle/>
                    <a:p>
                      <a:pPr lvl="1"/>
                      <a:r>
                        <a:rPr lang="en-US" sz="2800" b="0" kern="1200" baseline="0">
                          <a:solidFill>
                            <a:srgbClr val="00B0F0"/>
                          </a:solidFill>
                          <a:latin typeface="Roboto Regular"/>
                          <a:ea typeface="+mn-ea"/>
                          <a:cs typeface="+mn-cs"/>
                        </a:rPr>
                        <a:t>The adaptation finance gap in developing countries is likely 5-10 times greater than current international finance flows and continues to widen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12377598"/>
                  </a:ext>
                </a:extLst>
              </a:tr>
              <a:tr h="4836845">
                <a:tc gridSpan="2">
                  <a:txBody>
                    <a:bodyPr/>
                    <a:lstStyle/>
                    <a:p>
                      <a:pPr marL="45720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>
                        <a:solidFill>
                          <a:srgbClr val="00B0F0"/>
                        </a:solidFill>
                      </a:endParaRPr>
                    </a:p>
                  </a:txBody>
                  <a:tcPr marR="1800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56558981"/>
                  </a:ext>
                </a:extLst>
              </a:tr>
              <a:tr h="913640">
                <a:tc>
                  <a:txBody>
                    <a:bodyPr/>
                    <a:lstStyle/>
                    <a:p>
                      <a:pPr lvl="1">
                        <a:buNone/>
                      </a:pPr>
                      <a:endParaRPr lang="en-US" sz="1800">
                        <a:solidFill>
                          <a:schemeClr val="tx1"/>
                        </a:solidFill>
                        <a:latin typeface="Roboto"/>
                        <a:ea typeface="Roboto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71212888"/>
                  </a:ext>
                </a:extLst>
              </a:tr>
            </a:tbl>
          </a:graphicData>
        </a:graphic>
      </p:graphicFrame>
      <p:sp>
        <p:nvSpPr>
          <p:cNvPr id="32" name="Slide Number Placeholder 31"/>
          <p:cNvSpPr>
            <a:spLocks noGrp="1"/>
          </p:cNvSpPr>
          <p:nvPr>
            <p:ph type="sldNum" sz="quarter" idx="12"/>
          </p:nvPr>
        </p:nvSpPr>
        <p:spPr>
          <a:xfrm>
            <a:off x="9350802" y="6483825"/>
            <a:ext cx="2743200" cy="365125"/>
          </a:xfrm>
        </p:spPr>
        <p:txBody>
          <a:bodyPr/>
          <a:lstStyle/>
          <a:p>
            <a:fld id="{F09E0203-A09F-0842-9341-4BFD3867CFA2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AA93378-1705-AF8F-DD59-E667FD432E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79150" y="6074741"/>
            <a:ext cx="768350" cy="560444"/>
          </a:xfrm>
          <a:prstGeom prst="rect">
            <a:avLst/>
          </a:prstGeom>
        </p:spPr>
      </p:pic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08A071E3-0A6B-AF05-A360-C3D901E671C3}"/>
              </a:ext>
            </a:extLst>
          </p:cNvPr>
          <p:cNvSpPr txBox="1">
            <a:spLocks/>
          </p:cNvSpPr>
          <p:nvPr/>
        </p:nvSpPr>
        <p:spPr>
          <a:xfrm>
            <a:off x="116046" y="1238335"/>
            <a:ext cx="6468400" cy="33201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Clr>
                <a:srgbClr val="00B0F0"/>
              </a:buClr>
              <a:buNone/>
            </a:pPr>
            <a:r>
              <a:rPr lang="en-GB" sz="1600">
                <a:latin typeface="Roboto Regular"/>
              </a:rPr>
              <a:t>Information on adaptation finance needs</a:t>
            </a:r>
          </a:p>
          <a:p>
            <a:pPr marL="0" indent="0">
              <a:lnSpc>
                <a:spcPct val="100000"/>
              </a:lnSpc>
              <a:buClr>
                <a:srgbClr val="00B0F0"/>
              </a:buClr>
              <a:buNone/>
            </a:pPr>
            <a:endParaRPr lang="en-GB" sz="1600">
              <a:latin typeface="Roboto Regular"/>
            </a:endParaRPr>
          </a:p>
          <a:p>
            <a:pPr marL="0" indent="0">
              <a:lnSpc>
                <a:spcPct val="100000"/>
              </a:lnSpc>
              <a:buClr>
                <a:srgbClr val="00B0F0"/>
              </a:buClr>
              <a:buNone/>
            </a:pPr>
            <a:endParaRPr lang="en-GB" sz="1600">
              <a:latin typeface="Roboto Regular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CE6F000-280D-4124-1CA3-76DF443A5E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2" y="1570348"/>
            <a:ext cx="7547734" cy="4388400"/>
          </a:xfrm>
          <a:prstGeom prst="rect">
            <a:avLst/>
          </a:prstGeom>
        </p:spPr>
      </p:pic>
      <p:sp>
        <p:nvSpPr>
          <p:cNvPr id="11" name="Content Placeholder 3"/>
          <p:cNvSpPr txBox="1">
            <a:spLocks/>
          </p:cNvSpPr>
          <p:nvPr/>
        </p:nvSpPr>
        <p:spPr>
          <a:xfrm>
            <a:off x="7844968" y="1404342"/>
            <a:ext cx="4319695" cy="42045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2200"/>
              </a:spcBef>
              <a:buClr>
                <a:srgbClr val="00B0F0"/>
              </a:buClr>
            </a:pPr>
            <a:r>
              <a:rPr lang="en-GB" sz="1800">
                <a:latin typeface="Roboto Regular"/>
              </a:rPr>
              <a:t>International adaptation finance reached US$29 billion in 2020</a:t>
            </a:r>
          </a:p>
          <a:p>
            <a:pPr>
              <a:lnSpc>
                <a:spcPct val="100000"/>
              </a:lnSpc>
              <a:spcBef>
                <a:spcPts val="2200"/>
              </a:spcBef>
              <a:buClr>
                <a:srgbClr val="00B0F0"/>
              </a:buClr>
            </a:pPr>
            <a:r>
              <a:rPr lang="en-GB" sz="1800">
                <a:latin typeface="Roboto Regular"/>
              </a:rPr>
              <a:t>Estimated annual adaptation costs are US$160-340 billion by 2030 and US$315-565 billion by 2050</a:t>
            </a:r>
          </a:p>
          <a:p>
            <a:pPr>
              <a:lnSpc>
                <a:spcPct val="100000"/>
              </a:lnSpc>
              <a:spcBef>
                <a:spcPts val="2200"/>
              </a:spcBef>
              <a:buClr>
                <a:srgbClr val="00B0F0"/>
              </a:buClr>
            </a:pPr>
            <a:r>
              <a:rPr lang="en-GB" sz="1800">
                <a:latin typeface="Roboto Regular"/>
              </a:rPr>
              <a:t>At current rates the US$100 billion pledged to developing countries will only be reached in 2025</a:t>
            </a:r>
          </a:p>
          <a:p>
            <a:pPr>
              <a:lnSpc>
                <a:spcPct val="100000"/>
              </a:lnSpc>
              <a:spcBef>
                <a:spcPts val="2200"/>
              </a:spcBef>
              <a:buClr>
                <a:srgbClr val="00B0F0"/>
              </a:buClr>
            </a:pPr>
            <a:r>
              <a:rPr lang="en-GB" sz="1800">
                <a:latin typeface="Roboto Regular"/>
              </a:rPr>
              <a:t>Doubling of 2019 finance flows by 2025, as the Glasgow Climate Pact urged, requires strong acceleration</a:t>
            </a:r>
          </a:p>
          <a:p>
            <a:pPr>
              <a:lnSpc>
                <a:spcPct val="100000"/>
              </a:lnSpc>
              <a:spcBef>
                <a:spcPts val="2200"/>
              </a:spcBef>
              <a:buClr>
                <a:srgbClr val="00B0F0"/>
              </a:buClr>
            </a:pPr>
            <a:endParaRPr lang="en-GB" sz="1800">
              <a:latin typeface="Roboto Regular"/>
            </a:endParaRP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06851512-2400-D8E3-137B-B3365E487318}"/>
              </a:ext>
            </a:extLst>
          </p:cNvPr>
          <p:cNvSpPr txBox="1">
            <a:spLocks/>
          </p:cNvSpPr>
          <p:nvPr/>
        </p:nvSpPr>
        <p:spPr>
          <a:xfrm>
            <a:off x="116708" y="5953494"/>
            <a:ext cx="3162346" cy="48285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00B0F0"/>
              </a:buClr>
              <a:buNone/>
            </a:pPr>
            <a:r>
              <a:rPr lang="en-GB" sz="1200">
                <a:latin typeface="Roboto Regular"/>
              </a:rPr>
              <a:t>NDCs: Nationally Determined Contributions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00B0F0"/>
              </a:buClr>
              <a:buNone/>
            </a:pPr>
            <a:r>
              <a:rPr lang="en-GB" sz="1200">
                <a:latin typeface="Roboto Regular"/>
              </a:rPr>
              <a:t>NAPs: National Adaptation Plans</a:t>
            </a:r>
          </a:p>
          <a:p>
            <a:pPr>
              <a:buNone/>
            </a:pPr>
            <a:r>
              <a:rPr lang="en-US" sz="1100">
                <a:solidFill>
                  <a:srgbClr val="00AEEF"/>
                </a:solidFill>
                <a:latin typeface="Calibri"/>
                <a:cs typeface="Calibri"/>
              </a:rPr>
              <a:t>Source: UNEP 2022</a:t>
            </a:r>
            <a:endParaRPr lang="en-GB" sz="1100">
              <a:solidFill>
                <a:srgbClr val="00AEEF"/>
              </a:solidFill>
              <a:latin typeface="Calibri"/>
              <a:cs typeface="Calibri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GB" sz="1200">
              <a:latin typeface="Roboto Regular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00B0F0"/>
              </a:buClr>
              <a:buNone/>
            </a:pPr>
            <a:endParaRPr lang="en-GB" sz="1200">
              <a:latin typeface="Roboto Regular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00B0F0"/>
              </a:buClr>
              <a:buNone/>
            </a:pPr>
            <a:endParaRPr lang="en-GB" sz="1200">
              <a:latin typeface="Roboto Regular"/>
            </a:endParaRPr>
          </a:p>
        </p:txBody>
      </p:sp>
      <p:pic>
        <p:nvPicPr>
          <p:cNvPr id="4" name="Picture 3" descr="Image result for undp">
            <a:extLst>
              <a:ext uri="{FF2B5EF4-FFF2-40B4-BE49-F238E27FC236}">
                <a16:creationId xmlns:a16="http://schemas.microsoft.com/office/drawing/2014/main" id="{E52FC37E-624B-0E25-5ECA-08D70A3D515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558"/>
          <a:stretch/>
        </p:blipFill>
        <p:spPr bwMode="auto">
          <a:xfrm>
            <a:off x="10333861" y="6049411"/>
            <a:ext cx="439333" cy="70144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0279669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79858" y="2223625"/>
            <a:ext cx="5586336" cy="2113045"/>
            <a:chOff x="0" y="0"/>
            <a:chExt cx="2221105" cy="84013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221105" cy="840139"/>
            </a:xfrm>
            <a:custGeom>
              <a:avLst/>
              <a:gdLst/>
              <a:ahLst/>
              <a:cxnLst/>
              <a:rect l="l" t="t" r="r" b="b"/>
              <a:pathLst>
                <a:path w="2221105" h="840139">
                  <a:moveTo>
                    <a:pt x="0" y="0"/>
                  </a:moveTo>
                  <a:lnTo>
                    <a:pt x="2221105" y="0"/>
                  </a:lnTo>
                  <a:lnTo>
                    <a:pt x="2221105" y="840139"/>
                  </a:lnTo>
                  <a:lnTo>
                    <a:pt x="0" y="840139"/>
                  </a:lnTo>
                  <a:close/>
                </a:path>
              </a:pathLst>
            </a:custGeom>
            <a:solidFill>
              <a:srgbClr val="F4F0E1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680"/>
                </a:lnSpc>
              </a:pPr>
              <a:endParaRPr sz="1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611312" y="2438594"/>
            <a:ext cx="5255373" cy="2981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19"/>
              </a:lnSpc>
              <a:spcBef>
                <a:spcPct val="0"/>
              </a:spcBef>
            </a:pPr>
            <a:r>
              <a:rPr lang="en-US" b="1">
                <a:solidFill>
                  <a:srgbClr val="39543B"/>
                </a:solidFill>
                <a:latin typeface="Roboto Regular"/>
                <a:cs typeface="Arial" panose="020B0604020202020204" pitchFamily="34" charset="0"/>
              </a:rPr>
              <a:t>INSUFFICIENT PUBLIC AND POLITICAL SUPPORT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434484" y="3029529"/>
            <a:ext cx="5142913" cy="11527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59851" lvl="1" indent="-179926">
              <a:lnSpc>
                <a:spcPts val="2333"/>
              </a:lnSpc>
              <a:buFont typeface="Arial"/>
              <a:buChar char="•"/>
            </a:pPr>
            <a:r>
              <a:rPr lang="en-US" sz="1600">
                <a:solidFill>
                  <a:srgbClr val="573405"/>
                </a:solidFill>
                <a:latin typeface="Roboto Regular"/>
                <a:cs typeface="Arial" panose="020B0604020202020204" pitchFamily="34" charset="0"/>
              </a:rPr>
              <a:t>Lack of </a:t>
            </a:r>
            <a:r>
              <a:rPr lang="en-US" sz="1600" b="1">
                <a:solidFill>
                  <a:srgbClr val="573405"/>
                </a:solidFill>
                <a:latin typeface="Roboto Regular"/>
                <a:cs typeface="Arial" panose="020B0604020202020204" pitchFamily="34" charset="0"/>
              </a:rPr>
              <a:t>political leadership</a:t>
            </a:r>
            <a:endParaRPr lang="en-US" sz="1600">
              <a:solidFill>
                <a:srgbClr val="573405"/>
              </a:solidFill>
              <a:latin typeface="Roboto Regular"/>
              <a:cs typeface="Arial" panose="020B0604020202020204" pitchFamily="34" charset="0"/>
            </a:endParaRPr>
          </a:p>
          <a:p>
            <a:pPr marL="359851" lvl="1" indent="-179926">
              <a:lnSpc>
                <a:spcPts val="2333"/>
              </a:lnSpc>
              <a:buFont typeface="Arial"/>
              <a:buChar char="•"/>
            </a:pPr>
            <a:r>
              <a:rPr lang="en-US" sz="1600">
                <a:solidFill>
                  <a:srgbClr val="573405"/>
                </a:solidFill>
                <a:latin typeface="Roboto Regular"/>
                <a:cs typeface="Arial" panose="020B0604020202020204" pitchFamily="34" charset="0"/>
              </a:rPr>
              <a:t>Limited </a:t>
            </a:r>
            <a:r>
              <a:rPr lang="en-US" sz="1600" b="1">
                <a:solidFill>
                  <a:srgbClr val="573405"/>
                </a:solidFill>
                <a:latin typeface="Roboto Regular"/>
                <a:cs typeface="Arial" panose="020B0604020202020204" pitchFamily="34" charset="0"/>
              </a:rPr>
              <a:t>public support </a:t>
            </a:r>
            <a:r>
              <a:rPr lang="en-US" sz="1600">
                <a:solidFill>
                  <a:srgbClr val="573405"/>
                </a:solidFill>
                <a:latin typeface="Roboto Regular"/>
                <a:cs typeface="Arial" panose="020B0604020202020204" pitchFamily="34" charset="0"/>
              </a:rPr>
              <a:t>due to lack of awareness, cultural constraints and entrenched preferences </a:t>
            </a:r>
          </a:p>
          <a:p>
            <a:pPr>
              <a:lnSpc>
                <a:spcPts val="2333"/>
              </a:lnSpc>
              <a:spcBef>
                <a:spcPct val="0"/>
              </a:spcBef>
            </a:pPr>
            <a:endParaRPr lang="en-US" sz="1600">
              <a:solidFill>
                <a:srgbClr val="573405"/>
              </a:solidFill>
              <a:latin typeface="Roboto Regular"/>
              <a:cs typeface="Arial" panose="020B0604020202020204" pitchFamily="34" charset="0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8234681" y="102397"/>
            <a:ext cx="2807651" cy="3629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07"/>
              </a:lnSpc>
              <a:spcBef>
                <a:spcPct val="0"/>
              </a:spcBef>
            </a:pPr>
            <a:r>
              <a:rPr lang="en-US" sz="2219">
                <a:solidFill>
                  <a:srgbClr val="3954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 EXISTENCE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379858" y="4573384"/>
            <a:ext cx="5586336" cy="2113045"/>
            <a:chOff x="0" y="0"/>
            <a:chExt cx="2221105" cy="84013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221105" cy="840139"/>
            </a:xfrm>
            <a:custGeom>
              <a:avLst/>
              <a:gdLst/>
              <a:ahLst/>
              <a:cxnLst/>
              <a:rect l="l" t="t" r="r" b="b"/>
              <a:pathLst>
                <a:path w="2221105" h="840139">
                  <a:moveTo>
                    <a:pt x="0" y="0"/>
                  </a:moveTo>
                  <a:lnTo>
                    <a:pt x="2221105" y="0"/>
                  </a:lnTo>
                  <a:lnTo>
                    <a:pt x="2221105" y="840139"/>
                  </a:lnTo>
                  <a:lnTo>
                    <a:pt x="0" y="840139"/>
                  </a:lnTo>
                  <a:close/>
                </a:path>
              </a:pathLst>
            </a:custGeom>
            <a:solidFill>
              <a:srgbClr val="F4F0E1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680"/>
                </a:lnSpc>
              </a:pPr>
              <a:endParaRPr sz="1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722745" y="4695466"/>
            <a:ext cx="5032505" cy="2981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19"/>
              </a:lnSpc>
              <a:spcBef>
                <a:spcPct val="0"/>
              </a:spcBef>
            </a:pPr>
            <a:r>
              <a:rPr lang="en-US" b="1">
                <a:solidFill>
                  <a:srgbClr val="39543B"/>
                </a:solidFill>
                <a:latin typeface="Roboto Regular"/>
                <a:cs typeface="Arial" panose="020B0604020202020204" pitchFamily="34" charset="0"/>
              </a:rPr>
              <a:t>POLICY AND REGULATORY CHALLENGES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434484" y="5073108"/>
            <a:ext cx="5422458" cy="14477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59851" lvl="1" indent="-179926" algn="just">
              <a:lnSpc>
                <a:spcPts val="2333"/>
              </a:lnSpc>
              <a:buFont typeface="Arial"/>
              <a:buChar char="•"/>
            </a:pPr>
            <a:r>
              <a:rPr lang="en-US" sz="1600">
                <a:solidFill>
                  <a:srgbClr val="573405"/>
                </a:solidFill>
                <a:latin typeface="Roboto Regular"/>
                <a:cs typeface="Arial" panose="020B0604020202020204" pitchFamily="34" charset="0"/>
              </a:rPr>
              <a:t>Lack of supportive policies, strategies, regulations or inadequate </a:t>
            </a:r>
            <a:r>
              <a:rPr lang="en-US" sz="1600" b="1">
                <a:solidFill>
                  <a:srgbClr val="573405"/>
                </a:solidFill>
                <a:latin typeface="Roboto Regular"/>
                <a:cs typeface="Arial" panose="020B0604020202020204" pitchFamily="34" charset="0"/>
              </a:rPr>
              <a:t>enforcement</a:t>
            </a:r>
            <a:r>
              <a:rPr lang="en-US" sz="1600">
                <a:solidFill>
                  <a:srgbClr val="573405"/>
                </a:solidFill>
                <a:latin typeface="Roboto Regular"/>
                <a:cs typeface="Arial" panose="020B0604020202020204" pitchFamily="34" charset="0"/>
              </a:rPr>
              <a:t> of regulations </a:t>
            </a:r>
          </a:p>
          <a:p>
            <a:pPr marL="359851" lvl="1" indent="-179926" algn="just">
              <a:lnSpc>
                <a:spcPts val="2333"/>
              </a:lnSpc>
              <a:buFont typeface="Arial"/>
              <a:buChar char="•"/>
            </a:pPr>
            <a:r>
              <a:rPr lang="en-US" sz="1600">
                <a:solidFill>
                  <a:srgbClr val="573405"/>
                </a:solidFill>
                <a:latin typeface="Roboto Regular"/>
                <a:cs typeface="Arial" panose="020B0604020202020204" pitchFamily="34" charset="0"/>
              </a:rPr>
              <a:t>Limited </a:t>
            </a:r>
            <a:r>
              <a:rPr lang="en-US" sz="1600" b="1">
                <a:solidFill>
                  <a:srgbClr val="573405"/>
                </a:solidFill>
                <a:latin typeface="Roboto Regular"/>
                <a:cs typeface="Arial" panose="020B0604020202020204" pitchFamily="34" charset="0"/>
              </a:rPr>
              <a:t>mainstreaming</a:t>
            </a:r>
            <a:r>
              <a:rPr lang="en-US" sz="1600">
                <a:solidFill>
                  <a:srgbClr val="573405"/>
                </a:solidFill>
                <a:latin typeface="Roboto Regular"/>
                <a:cs typeface="Arial" panose="020B0604020202020204" pitchFamily="34" charset="0"/>
              </a:rPr>
              <a:t> across sectors  </a:t>
            </a:r>
          </a:p>
          <a:p>
            <a:pPr marL="359851" lvl="1" indent="-179926" algn="just">
              <a:lnSpc>
                <a:spcPts val="2333"/>
              </a:lnSpc>
              <a:spcBef>
                <a:spcPct val="0"/>
              </a:spcBef>
              <a:buFont typeface="Arial"/>
              <a:buChar char="•"/>
            </a:pPr>
            <a:r>
              <a:rPr lang="en-US" sz="1600">
                <a:solidFill>
                  <a:srgbClr val="573405"/>
                </a:solidFill>
                <a:latin typeface="Roboto Regular"/>
                <a:cs typeface="Arial" panose="020B0604020202020204" pitchFamily="34" charset="0"/>
              </a:rPr>
              <a:t>Lack of </a:t>
            </a:r>
            <a:r>
              <a:rPr lang="en-US" sz="1600" b="1">
                <a:solidFill>
                  <a:srgbClr val="573405"/>
                </a:solidFill>
                <a:latin typeface="Roboto Regular"/>
                <a:cs typeface="Arial" panose="020B0604020202020204" pitchFamily="34" charset="0"/>
              </a:rPr>
              <a:t>coherence</a:t>
            </a:r>
            <a:r>
              <a:rPr lang="en-US" sz="1600">
                <a:solidFill>
                  <a:srgbClr val="573405"/>
                </a:solidFill>
                <a:latin typeface="Roboto Regular"/>
                <a:cs typeface="Arial" panose="020B0604020202020204" pitchFamily="34" charset="0"/>
              </a:rPr>
              <a:t> across national and local policies and regulations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6236209" y="2223625"/>
            <a:ext cx="5586336" cy="2113045"/>
            <a:chOff x="0" y="0"/>
            <a:chExt cx="2221105" cy="840139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221105" cy="840139"/>
            </a:xfrm>
            <a:custGeom>
              <a:avLst/>
              <a:gdLst/>
              <a:ahLst/>
              <a:cxnLst/>
              <a:rect l="l" t="t" r="r" b="b"/>
              <a:pathLst>
                <a:path w="2221105" h="840139">
                  <a:moveTo>
                    <a:pt x="0" y="0"/>
                  </a:moveTo>
                  <a:lnTo>
                    <a:pt x="2221105" y="0"/>
                  </a:lnTo>
                  <a:lnTo>
                    <a:pt x="2221105" y="840139"/>
                  </a:lnTo>
                  <a:lnTo>
                    <a:pt x="0" y="840139"/>
                  </a:lnTo>
                  <a:close/>
                </a:path>
              </a:pathLst>
            </a:custGeom>
            <a:solidFill>
              <a:srgbClr val="F4F0E1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680"/>
                </a:lnSpc>
              </a:pPr>
              <a:endParaRPr sz="1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6411606" y="2306624"/>
            <a:ext cx="5041415" cy="2981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19"/>
              </a:lnSpc>
              <a:spcBef>
                <a:spcPct val="0"/>
              </a:spcBef>
            </a:pPr>
            <a:r>
              <a:rPr lang="en-US" b="1">
                <a:solidFill>
                  <a:srgbClr val="39543B"/>
                </a:solidFill>
                <a:latin typeface="Roboto Regular"/>
                <a:cs typeface="Arial" panose="020B0604020202020204" pitchFamily="34" charset="0"/>
              </a:rPr>
              <a:t>GOVERNANCE CHALLENGES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6139145" y="2651056"/>
            <a:ext cx="5683400" cy="14477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59851" lvl="1" indent="-179926">
              <a:lnSpc>
                <a:spcPts val="2333"/>
              </a:lnSpc>
              <a:buFont typeface="Arial"/>
              <a:buChar char="•"/>
            </a:pPr>
            <a:r>
              <a:rPr lang="en-US" sz="1600">
                <a:solidFill>
                  <a:srgbClr val="573405"/>
                </a:solidFill>
                <a:latin typeface="Roboto Regular"/>
                <a:ea typeface="Arial"/>
                <a:cs typeface="Arial" panose="020B0604020202020204" pitchFamily="34" charset="0"/>
              </a:rPr>
              <a:t>﻿Unclear institutional arrangements and decision-making </a:t>
            </a:r>
            <a:r>
              <a:rPr lang="en-US" sz="1600" b="1">
                <a:solidFill>
                  <a:srgbClr val="573405"/>
                </a:solidFill>
                <a:latin typeface="Roboto Regular"/>
                <a:cs typeface="Arial" panose="020B0604020202020204" pitchFamily="34" charset="0"/>
              </a:rPr>
              <a:t>procedures</a:t>
            </a:r>
            <a:r>
              <a:rPr lang="en-US" sz="1600">
                <a:solidFill>
                  <a:srgbClr val="573405"/>
                </a:solidFill>
                <a:latin typeface="Roboto Regular"/>
                <a:cs typeface="Arial" panose="020B0604020202020204" pitchFamily="34" charset="0"/>
              </a:rPr>
              <a:t> </a:t>
            </a:r>
          </a:p>
          <a:p>
            <a:pPr marL="359851" lvl="1" indent="-179926">
              <a:lnSpc>
                <a:spcPts val="2333"/>
              </a:lnSpc>
              <a:buFont typeface="Arial"/>
              <a:buChar char="•"/>
            </a:pPr>
            <a:r>
              <a:rPr lang="en-US" sz="1600">
                <a:solidFill>
                  <a:srgbClr val="573405"/>
                </a:solidFill>
                <a:latin typeface="Roboto Regular"/>
                <a:cs typeface="Arial" panose="020B0604020202020204" pitchFamily="34" charset="0"/>
              </a:rPr>
              <a:t>Lack of cross-sectoral and inter-institutional </a:t>
            </a:r>
            <a:r>
              <a:rPr lang="en-US" sz="1600" b="1">
                <a:solidFill>
                  <a:srgbClr val="573405"/>
                </a:solidFill>
                <a:latin typeface="Roboto Regular"/>
                <a:cs typeface="Arial" panose="020B0604020202020204" pitchFamily="34" charset="0"/>
              </a:rPr>
              <a:t>collaboration</a:t>
            </a:r>
            <a:r>
              <a:rPr lang="en-US" sz="1600">
                <a:solidFill>
                  <a:srgbClr val="573405"/>
                </a:solidFill>
                <a:latin typeface="Roboto Regular"/>
                <a:cs typeface="Arial" panose="020B0604020202020204" pitchFamily="34" charset="0"/>
              </a:rPr>
              <a:t> </a:t>
            </a:r>
          </a:p>
          <a:p>
            <a:pPr marL="359851" lvl="1" indent="-179926">
              <a:lnSpc>
                <a:spcPts val="2333"/>
              </a:lnSpc>
              <a:buFont typeface="Arial"/>
              <a:buChar char="•"/>
            </a:pPr>
            <a:r>
              <a:rPr lang="en-US" sz="1600">
                <a:solidFill>
                  <a:srgbClr val="573405"/>
                </a:solidFill>
                <a:latin typeface="Roboto Regular"/>
                <a:cs typeface="Arial" panose="020B0604020202020204" pitchFamily="34" charset="0"/>
              </a:rPr>
              <a:t>Challenges establishing effective multi-stakeholder </a:t>
            </a:r>
            <a:r>
              <a:rPr lang="en-US" sz="1600" b="1">
                <a:solidFill>
                  <a:srgbClr val="573405"/>
                </a:solidFill>
                <a:latin typeface="Roboto Regular"/>
                <a:cs typeface="Arial" panose="020B0604020202020204" pitchFamily="34" charset="0"/>
              </a:rPr>
              <a:t>partnerships</a:t>
            </a:r>
            <a:endParaRPr lang="en-US" sz="1600">
              <a:solidFill>
                <a:srgbClr val="573405"/>
              </a:solidFill>
              <a:latin typeface="Roboto Regular"/>
              <a:cs typeface="Arial" panose="020B0604020202020204" pitchFamily="34" charset="0"/>
            </a:endParaRPr>
          </a:p>
        </p:txBody>
      </p:sp>
      <p:grpSp>
        <p:nvGrpSpPr>
          <p:cNvPr id="18" name="Group 18"/>
          <p:cNvGrpSpPr/>
          <p:nvPr/>
        </p:nvGrpSpPr>
        <p:grpSpPr>
          <a:xfrm>
            <a:off x="6236209" y="4573384"/>
            <a:ext cx="5586336" cy="2113045"/>
            <a:chOff x="0" y="0"/>
            <a:chExt cx="2221105" cy="840139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2221105" cy="840139"/>
            </a:xfrm>
            <a:custGeom>
              <a:avLst/>
              <a:gdLst/>
              <a:ahLst/>
              <a:cxnLst/>
              <a:rect l="l" t="t" r="r" b="b"/>
              <a:pathLst>
                <a:path w="2221105" h="840139">
                  <a:moveTo>
                    <a:pt x="0" y="0"/>
                  </a:moveTo>
                  <a:lnTo>
                    <a:pt x="2221105" y="0"/>
                  </a:lnTo>
                  <a:lnTo>
                    <a:pt x="2221105" y="840139"/>
                  </a:lnTo>
                  <a:lnTo>
                    <a:pt x="0" y="840139"/>
                  </a:lnTo>
                  <a:close/>
                </a:path>
              </a:pathLst>
            </a:custGeom>
            <a:solidFill>
              <a:srgbClr val="F4F0E1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680"/>
                </a:lnSpc>
              </a:pPr>
              <a:endParaRPr sz="1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6568329" y="4597480"/>
            <a:ext cx="4884691" cy="2981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19"/>
              </a:lnSpc>
              <a:spcBef>
                <a:spcPct val="0"/>
              </a:spcBef>
            </a:pPr>
            <a:r>
              <a:rPr lang="en-US" b="1">
                <a:solidFill>
                  <a:srgbClr val="39543B"/>
                </a:solidFill>
                <a:latin typeface="Roboto Regular"/>
                <a:cs typeface="Arial" panose="020B0604020202020204" pitchFamily="34" charset="0"/>
              </a:rPr>
              <a:t>FINANCE CHALLENGES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6207334" y="4982196"/>
            <a:ext cx="5547021" cy="14477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59851" lvl="1" indent="-179926">
              <a:lnSpc>
                <a:spcPts val="2333"/>
              </a:lnSpc>
              <a:buFont typeface="Arial"/>
              <a:buChar char="•"/>
            </a:pPr>
            <a:r>
              <a:rPr lang="en-US" sz="1600">
                <a:solidFill>
                  <a:srgbClr val="573405"/>
                </a:solidFill>
                <a:latin typeface="Roboto Regular"/>
                <a:ea typeface="Arial"/>
                <a:cs typeface="Arial" panose="020B0604020202020204" pitchFamily="34" charset="0"/>
              </a:rPr>
              <a:t>﻿Insufficient </a:t>
            </a:r>
            <a:r>
              <a:rPr lang="en-US" sz="1600" b="1">
                <a:solidFill>
                  <a:srgbClr val="573405"/>
                </a:solidFill>
                <a:latin typeface="Roboto Regular"/>
                <a:cs typeface="Arial" panose="020B0604020202020204" pitchFamily="34" charset="0"/>
              </a:rPr>
              <a:t>availability</a:t>
            </a:r>
            <a:r>
              <a:rPr lang="en-US" sz="1600">
                <a:solidFill>
                  <a:srgbClr val="573405"/>
                </a:solidFill>
                <a:latin typeface="Roboto Regular"/>
                <a:cs typeface="Arial" panose="020B0604020202020204" pitchFamily="34" charset="0"/>
              </a:rPr>
              <a:t> of public and private finance </a:t>
            </a:r>
          </a:p>
          <a:p>
            <a:pPr marL="359851" lvl="1" indent="-179926">
              <a:lnSpc>
                <a:spcPts val="2333"/>
              </a:lnSpc>
              <a:buFont typeface="Arial"/>
              <a:buChar char="•"/>
            </a:pPr>
            <a:r>
              <a:rPr lang="en-US" sz="1600">
                <a:solidFill>
                  <a:srgbClr val="573405"/>
                </a:solidFill>
                <a:latin typeface="Roboto Regular"/>
                <a:cs typeface="Arial" panose="020B0604020202020204" pitchFamily="34" charset="0"/>
              </a:rPr>
              <a:t>Insufficient financial </a:t>
            </a:r>
            <a:r>
              <a:rPr lang="en-US" sz="1600" b="1">
                <a:solidFill>
                  <a:srgbClr val="573405"/>
                </a:solidFill>
                <a:latin typeface="Roboto Regular"/>
                <a:cs typeface="Arial" panose="020B0604020202020204" pitchFamily="34" charset="0"/>
              </a:rPr>
              <a:t>incentives</a:t>
            </a:r>
            <a:r>
              <a:rPr lang="en-US" sz="1600">
                <a:solidFill>
                  <a:srgbClr val="573405"/>
                </a:solidFill>
                <a:latin typeface="Roboto Regular"/>
                <a:cs typeface="Arial" panose="020B0604020202020204" pitchFamily="34" charset="0"/>
              </a:rPr>
              <a:t> and business </a:t>
            </a:r>
            <a:r>
              <a:rPr lang="en-US" sz="1600" b="1">
                <a:solidFill>
                  <a:srgbClr val="573405"/>
                </a:solidFill>
                <a:latin typeface="Roboto Regular"/>
                <a:cs typeface="Arial" panose="020B0604020202020204" pitchFamily="34" charset="0"/>
              </a:rPr>
              <a:t>models</a:t>
            </a:r>
          </a:p>
          <a:p>
            <a:pPr marL="359851" lvl="1" indent="-179926">
              <a:lnSpc>
                <a:spcPts val="2333"/>
              </a:lnSpc>
              <a:buFont typeface="Arial"/>
              <a:buChar char="•"/>
            </a:pPr>
            <a:r>
              <a:rPr lang="en-US" sz="1600">
                <a:solidFill>
                  <a:srgbClr val="573405"/>
                </a:solidFill>
                <a:latin typeface="Roboto Regular"/>
                <a:cs typeface="Arial" panose="020B0604020202020204" pitchFamily="34" charset="0"/>
              </a:rPr>
              <a:t>Existing financial instruments and policies (i.e. perverse subsidies, incentives and tax breaks) that </a:t>
            </a:r>
            <a:r>
              <a:rPr lang="en-US" sz="1600" b="1">
                <a:solidFill>
                  <a:srgbClr val="573405"/>
                </a:solidFill>
                <a:latin typeface="Roboto Regular"/>
                <a:cs typeface="Arial" panose="020B0604020202020204" pitchFamily="34" charset="0"/>
              </a:rPr>
              <a:t>undermine</a:t>
            </a:r>
            <a:r>
              <a:rPr lang="en-US" sz="1600">
                <a:solidFill>
                  <a:srgbClr val="573405"/>
                </a:solidFill>
                <a:latin typeface="Roboto Regular"/>
                <a:cs typeface="Arial" panose="020B0604020202020204" pitchFamily="34" charset="0"/>
              </a:rPr>
              <a:t> adaptation efforts</a:t>
            </a:r>
          </a:p>
        </p:txBody>
      </p:sp>
      <p:grpSp>
        <p:nvGrpSpPr>
          <p:cNvPr id="23" name="Group 23"/>
          <p:cNvGrpSpPr/>
          <p:nvPr/>
        </p:nvGrpSpPr>
        <p:grpSpPr>
          <a:xfrm>
            <a:off x="6236209" y="185488"/>
            <a:ext cx="5586336" cy="1803187"/>
            <a:chOff x="0" y="0"/>
            <a:chExt cx="2221105" cy="71694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2221105" cy="716940"/>
            </a:xfrm>
            <a:custGeom>
              <a:avLst/>
              <a:gdLst/>
              <a:ahLst/>
              <a:cxnLst/>
              <a:rect l="l" t="t" r="r" b="b"/>
              <a:pathLst>
                <a:path w="2221105" h="716940">
                  <a:moveTo>
                    <a:pt x="0" y="0"/>
                  </a:moveTo>
                  <a:lnTo>
                    <a:pt x="2221105" y="0"/>
                  </a:lnTo>
                  <a:lnTo>
                    <a:pt x="2221105" y="716940"/>
                  </a:lnTo>
                  <a:lnTo>
                    <a:pt x="0" y="716940"/>
                  </a:lnTo>
                  <a:close/>
                </a:path>
              </a:pathLst>
            </a:custGeom>
            <a:solidFill>
              <a:srgbClr val="F4F0E1"/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680"/>
                </a:lnSpc>
              </a:pPr>
              <a:endParaRPr sz="1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6" name="TextBox 26"/>
          <p:cNvSpPr txBox="1"/>
          <p:nvPr/>
        </p:nvSpPr>
        <p:spPr>
          <a:xfrm>
            <a:off x="6568329" y="191107"/>
            <a:ext cx="5014743" cy="2981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19"/>
              </a:lnSpc>
              <a:spcBef>
                <a:spcPct val="0"/>
              </a:spcBef>
            </a:pPr>
            <a:r>
              <a:rPr lang="en-US" sz="1799" b="1">
                <a:solidFill>
                  <a:srgbClr val="39543B"/>
                </a:solidFill>
                <a:latin typeface="Roboto Regular"/>
                <a:cs typeface="Arial" panose="020B0604020202020204" pitchFamily="34" charset="0"/>
              </a:rPr>
              <a:t>TECHNICAL CAPACITY CONSTRAINTS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6169094" y="618174"/>
            <a:ext cx="5283926" cy="10758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29136" lvl="1" indent="-164568">
              <a:lnSpc>
                <a:spcPts val="2134"/>
              </a:lnSpc>
              <a:buFont typeface="Arial"/>
              <a:buChar char="•"/>
            </a:pPr>
            <a:r>
              <a:rPr lang="en-US" sz="1600">
                <a:solidFill>
                  <a:srgbClr val="573405"/>
                </a:solidFill>
                <a:latin typeface="Roboto Regular"/>
                <a:cs typeface="Arial" panose="020B0604020202020204" pitchFamily="34" charset="0"/>
              </a:rPr>
              <a:t>Limited institutional capacity and expertise among </a:t>
            </a:r>
            <a:r>
              <a:rPr lang="en-US" sz="1600" b="1">
                <a:solidFill>
                  <a:srgbClr val="573405"/>
                </a:solidFill>
                <a:latin typeface="Roboto Regular"/>
                <a:cs typeface="Arial" panose="020B0604020202020204" pitchFamily="34" charset="0"/>
              </a:rPr>
              <a:t>policymakers</a:t>
            </a:r>
            <a:r>
              <a:rPr lang="en-US" sz="1600">
                <a:solidFill>
                  <a:srgbClr val="573405"/>
                </a:solidFill>
                <a:latin typeface="Roboto Regular"/>
                <a:cs typeface="Arial" panose="020B0604020202020204" pitchFamily="34" charset="0"/>
              </a:rPr>
              <a:t> </a:t>
            </a:r>
            <a:r>
              <a:rPr lang="en-US" sz="1600" b="1">
                <a:solidFill>
                  <a:srgbClr val="573405"/>
                </a:solidFill>
                <a:latin typeface="Roboto Regular"/>
                <a:cs typeface="Arial" panose="020B0604020202020204" pitchFamily="34" charset="0"/>
              </a:rPr>
              <a:t>and local authorities </a:t>
            </a:r>
            <a:r>
              <a:rPr lang="en-US" sz="1600">
                <a:solidFill>
                  <a:srgbClr val="573405"/>
                </a:solidFill>
                <a:latin typeface="Roboto Regular"/>
                <a:cs typeface="Arial" panose="020B0604020202020204" pitchFamily="34" charset="0"/>
              </a:rPr>
              <a:t>to mainstream adaptation into policies, plans and investments </a:t>
            </a:r>
          </a:p>
          <a:p>
            <a:pPr marL="357923" lvl="1" indent="-178962">
              <a:lnSpc>
                <a:spcPts val="2321"/>
              </a:lnSpc>
              <a:buFont typeface="Arial"/>
              <a:buChar char="•"/>
            </a:pPr>
            <a:r>
              <a:rPr lang="en-US" sz="1600">
                <a:solidFill>
                  <a:srgbClr val="573405"/>
                </a:solidFill>
                <a:latin typeface="Roboto Regular"/>
                <a:cs typeface="Arial" panose="020B0604020202020204" pitchFamily="34" charset="0"/>
              </a:rPr>
              <a:t>Limited technical experience of </a:t>
            </a:r>
            <a:r>
              <a:rPr lang="en-US" sz="1600" b="1">
                <a:solidFill>
                  <a:srgbClr val="573405"/>
                </a:solidFill>
                <a:latin typeface="Roboto Regular"/>
                <a:cs typeface="Arial" panose="020B0604020202020204" pitchFamily="34" charset="0"/>
              </a:rPr>
              <a:t>professionals</a:t>
            </a:r>
            <a:endParaRPr lang="en-US" sz="1600">
              <a:solidFill>
                <a:srgbClr val="573405"/>
              </a:solidFill>
              <a:latin typeface="Roboto Regular"/>
              <a:cs typeface="Arial" panose="020B0604020202020204" pitchFamily="34" charset="0"/>
            </a:endParaRPr>
          </a:p>
        </p:txBody>
      </p:sp>
      <p:sp>
        <p:nvSpPr>
          <p:cNvPr id="28" name="TextBox 28"/>
          <p:cNvSpPr txBox="1"/>
          <p:nvPr/>
        </p:nvSpPr>
        <p:spPr>
          <a:xfrm>
            <a:off x="609523" y="283857"/>
            <a:ext cx="5072379" cy="13542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4400" b="1">
                <a:solidFill>
                  <a:srgbClr val="F4F0E1"/>
                </a:solidFill>
                <a:latin typeface="Roboto Regular"/>
                <a:cs typeface="Arial" panose="020B0604020202020204" pitchFamily="34" charset="0"/>
              </a:rPr>
              <a:t>Barriers to Adaptation </a:t>
            </a:r>
          </a:p>
        </p:txBody>
      </p:sp>
    </p:spTree>
    <p:extLst>
      <p:ext uri="{BB962C8B-B14F-4D97-AF65-F5344CB8AC3E}">
        <p14:creationId xmlns:p14="http://schemas.microsoft.com/office/powerpoint/2010/main" val="7713555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F1C6C-FB58-1378-C0FB-C626ECA7A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716" y="173138"/>
            <a:ext cx="11422967" cy="1325563"/>
          </a:xfrm>
        </p:spPr>
        <p:txBody>
          <a:bodyPr>
            <a:normAutofit/>
          </a:bodyPr>
          <a:lstStyle/>
          <a:p>
            <a:r>
              <a:rPr lang="en-US" sz="4000" b="1">
                <a:solidFill>
                  <a:schemeClr val="bg1">
                    <a:lumMod val="95000"/>
                  </a:schemeClr>
                </a:solidFill>
                <a:latin typeface="Roboto Regular"/>
                <a:cs typeface="Arial"/>
              </a:rPr>
              <a:t>Adaptation Planning through NDCs and NAPs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A96144-8C59-DA53-475C-0C8A07A185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6117" y="1464995"/>
            <a:ext cx="5157787" cy="562754"/>
          </a:xfrm>
        </p:spPr>
        <p:txBody>
          <a:bodyPr/>
          <a:lstStyle/>
          <a:p>
            <a:r>
              <a:rPr lang="en-US">
                <a:solidFill>
                  <a:srgbClr val="00B0F0"/>
                </a:solidFill>
                <a:latin typeface="Roboto Regular"/>
                <a:cs typeface="Arial"/>
              </a:rPr>
              <a:t>NDCs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86ADD2E-2FF4-2DC1-18CE-1FD0FC687A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42682" y="1498701"/>
            <a:ext cx="5183188" cy="544025"/>
          </a:xfrm>
        </p:spPr>
        <p:txBody>
          <a:bodyPr/>
          <a:lstStyle/>
          <a:p>
            <a:r>
              <a:rPr lang="en-US">
                <a:solidFill>
                  <a:srgbClr val="00B0F0"/>
                </a:solidFill>
                <a:latin typeface="Roboto Regular"/>
                <a:cs typeface="Arial"/>
              </a:rPr>
              <a:t>NAPs</a:t>
            </a:r>
          </a:p>
        </p:txBody>
      </p:sp>
      <p:graphicFrame>
        <p:nvGraphicFramePr>
          <p:cNvPr id="11" name="Content Placeholder 5">
            <a:extLst>
              <a:ext uri="{FF2B5EF4-FFF2-40B4-BE49-F238E27FC236}">
                <a16:creationId xmlns:a16="http://schemas.microsoft.com/office/drawing/2014/main" id="{C454D6EC-01F3-2F32-9B4C-61494D74A630}"/>
              </a:ext>
            </a:extLst>
          </p:cNvPr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996193867"/>
              </p:ext>
            </p:extLst>
          </p:nvPr>
        </p:nvGraphicFramePr>
        <p:xfrm>
          <a:off x="6342682" y="2295132"/>
          <a:ext cx="5183188" cy="36845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92E1D2A8-3244-A979-F9C5-15C3BFD6FD5C}"/>
              </a:ext>
            </a:extLst>
          </p:cNvPr>
          <p:cNvSpPr txBox="1"/>
          <p:nvPr/>
        </p:nvSpPr>
        <p:spPr>
          <a:xfrm>
            <a:off x="1544808" y="6314766"/>
            <a:ext cx="11422967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000" b="1">
                <a:solidFill>
                  <a:schemeClr val="bg1">
                    <a:lumMod val="95000"/>
                  </a:schemeClr>
                </a:solidFill>
                <a:latin typeface="Roboto Regular"/>
                <a:cs typeface="Arial"/>
              </a:rPr>
              <a:t>170 countries include adaptation in their policies and planning processes </a:t>
            </a:r>
            <a:endParaRPr lang="en-US" sz="2000" b="1">
              <a:solidFill>
                <a:schemeClr val="bg1">
                  <a:lumMod val="95000"/>
                </a:schemeClr>
              </a:solidFill>
              <a:latin typeface="Roboto Regular"/>
              <a:cs typeface="Arial" panose="020B0604020202020204" pitchFamily="34" charset="0"/>
            </a:endParaRPr>
          </a:p>
        </p:txBody>
      </p:sp>
      <p:graphicFrame>
        <p:nvGraphicFramePr>
          <p:cNvPr id="19" name="Content Placeholder 5">
            <a:extLst>
              <a:ext uri="{FF2B5EF4-FFF2-40B4-BE49-F238E27FC236}">
                <a16:creationId xmlns:a16="http://schemas.microsoft.com/office/drawing/2014/main" id="{AF1DD208-685F-7FEC-15E1-CFBA119D64C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02111637"/>
              </p:ext>
            </p:extLst>
          </p:nvPr>
        </p:nvGraphicFramePr>
        <p:xfrm>
          <a:off x="460716" y="2308323"/>
          <a:ext cx="5183188" cy="36845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11039559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FCF47F-BB8F-4E02-B526-E8FA4DC463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9797" y="583173"/>
            <a:ext cx="7419248" cy="744836"/>
          </a:xfrm>
          <a:solidFill>
            <a:schemeClr val="accent5">
              <a:lumMod val="20000"/>
              <a:lumOff val="80000"/>
            </a:schemeClr>
          </a:solidFill>
        </p:spPr>
        <p:txBody>
          <a:bodyPr vert="horz" lIns="60960" tIns="30480" rIns="60960" bIns="3048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467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UNDP and UNEP support to Adaptation Planning</a:t>
            </a:r>
            <a:br>
              <a:rPr lang="en-US" sz="2467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467" b="1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3" descr="Image result for undp">
            <a:extLst>
              <a:ext uri="{FF2B5EF4-FFF2-40B4-BE49-F238E27FC236}">
                <a16:creationId xmlns:a16="http://schemas.microsoft.com/office/drawing/2014/main" id="{7802CC52-1B60-6691-F6BA-46AB45331A6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558"/>
          <a:stretch/>
        </p:blipFill>
        <p:spPr bwMode="auto">
          <a:xfrm>
            <a:off x="11169844" y="5612648"/>
            <a:ext cx="765153" cy="124535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Image 9" descr="Une image contenant texte, Police, Graphique, logo&#10;&#10;Description générée automatiquement">
            <a:extLst>
              <a:ext uri="{FF2B5EF4-FFF2-40B4-BE49-F238E27FC236}">
                <a16:creationId xmlns:a16="http://schemas.microsoft.com/office/drawing/2014/main" id="{5D3AC692-F319-D2A0-0467-09794211D5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37846" y="5976908"/>
            <a:ext cx="977144" cy="716642"/>
          </a:xfrm>
          <a:prstGeom prst="rect">
            <a:avLst/>
          </a:prstGeom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D932BFB-D401-2D87-99AE-00C292A9B0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425" y="1153394"/>
            <a:ext cx="9547565" cy="4551211"/>
          </a:xfrm>
        </p:spPr>
      </p:pic>
    </p:spTree>
    <p:extLst>
      <p:ext uri="{BB962C8B-B14F-4D97-AF65-F5344CB8AC3E}">
        <p14:creationId xmlns:p14="http://schemas.microsoft.com/office/powerpoint/2010/main" val="38385763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31934c25-333d-4898-89a5-2d427670842a">
      <Terms xmlns="http://schemas.microsoft.com/office/infopath/2007/PartnerControls"/>
    </lcf76f155ced4ddcb4097134ff3c332f>
    <TaxCatchAll xmlns="2ff7ec09-7ab3-425f-bf09-7ecf084ab9ab" xsi:nil="true"/>
    <SharedWithUsers xmlns="2ff7ec09-7ab3-425f-bf09-7ecf084ab9ab">
      <UserInfo>
        <DisplayName>Rohini Kohli</DisplayName>
        <AccountId>20</AccountId>
        <AccountType/>
      </UserInfo>
      <UserInfo>
        <DisplayName>Asad Maken</DisplayName>
        <AccountId>321</AccountId>
        <AccountType/>
      </UserInfo>
      <UserInfo>
        <DisplayName>Saran Selenge</DisplayName>
        <AccountId>9</AccountId>
        <AccountType/>
      </UserInfo>
    </SharedWithUsers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EEAA602C8CBAA4988344F94BC6E69EC" ma:contentTypeVersion="16" ma:contentTypeDescription="Create a new document." ma:contentTypeScope="" ma:versionID="395dba86520c109be6b50ab1dc9e53fa">
  <xsd:schema xmlns:xsd="http://www.w3.org/2001/XMLSchema" xmlns:xs="http://www.w3.org/2001/XMLSchema" xmlns:p="http://schemas.microsoft.com/office/2006/metadata/properties" xmlns:ns2="31934c25-333d-4898-89a5-2d427670842a" xmlns:ns3="2ff7ec09-7ab3-425f-bf09-7ecf084ab9ab" targetNamespace="http://schemas.microsoft.com/office/2006/metadata/properties" ma:root="true" ma:fieldsID="dbde990b92d102f65f7b58343f9890c3" ns2:_="" ns3:_="">
    <xsd:import namespace="31934c25-333d-4898-89a5-2d427670842a"/>
    <xsd:import namespace="2ff7ec09-7ab3-425f-bf09-7ecf084ab9a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LengthInSecond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1934c25-333d-4898-89a5-2d427670842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f8ebb0a5-c57d-4c3a-bec7-8a38252dd05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ff7ec09-7ab3-425f-bf09-7ecf084ab9ab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cf97d930-8125-4ad3-92c0-6e8c3449b3f7}" ma:internalName="TaxCatchAll" ma:showField="CatchAllData" ma:web="2ff7ec09-7ab3-425f-bf09-7ecf084ab9a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E54AF52-4044-41AA-941C-6EB24BD396BC}">
  <ds:schemaRefs>
    <ds:schemaRef ds:uri="2ff7ec09-7ab3-425f-bf09-7ecf084ab9ab"/>
    <ds:schemaRef ds:uri="31934c25-333d-4898-89a5-2d427670842a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9805F30F-4825-4094-AF46-E52512C261E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6C65491-6420-44C4-8DCB-7805B7CEE9C2}">
  <ds:schemaRefs>
    <ds:schemaRef ds:uri="2ff7ec09-7ab3-425f-bf09-7ecf084ab9ab"/>
    <ds:schemaRef ds:uri="31934c25-333d-4898-89a5-2d427670842a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2289</Words>
  <Application>Microsoft Office PowerPoint</Application>
  <PresentationFormat>Widescreen</PresentationFormat>
  <Paragraphs>242</Paragraphs>
  <Slides>23</Slides>
  <Notes>21</Notes>
  <HiddenSlides>2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8" baseType="lpstr">
      <vt:lpstr>Arial</vt:lpstr>
      <vt:lpstr>Arial Nova</vt:lpstr>
      <vt:lpstr>Arial,Sans-Serif</vt:lpstr>
      <vt:lpstr>Calibri</vt:lpstr>
      <vt:lpstr>Calibri Light</vt:lpstr>
      <vt:lpstr>Calibri,Sans-Serif</vt:lpstr>
      <vt:lpstr>Lora Medium</vt:lpstr>
      <vt:lpstr>Proxima Nova 2</vt:lpstr>
      <vt:lpstr>Roboto</vt:lpstr>
      <vt:lpstr>Roboto Light</vt:lpstr>
      <vt:lpstr>Roboto Regular</vt:lpstr>
      <vt:lpstr>Share Tech</vt:lpstr>
      <vt:lpstr>Wingdings</vt:lpstr>
      <vt:lpstr>Office Theme</vt:lpstr>
      <vt:lpstr>Office Theme</vt:lpstr>
      <vt:lpstr>PowerPoint Presentation</vt:lpstr>
      <vt:lpstr>PowerPoint Presentation</vt:lpstr>
      <vt:lpstr>Why adaptation?</vt:lpstr>
      <vt:lpstr>Why adaptation for Ministries of Finance?</vt:lpstr>
      <vt:lpstr>Adaptation Gaps</vt:lpstr>
      <vt:lpstr>PowerPoint Presentation</vt:lpstr>
      <vt:lpstr>PowerPoint Presentation</vt:lpstr>
      <vt:lpstr>Adaptation Planning through NDCs and NAPs</vt:lpstr>
      <vt:lpstr>UNDP and UNEP support to Adaptation Planning </vt:lpstr>
      <vt:lpstr>PowerPoint Presentation</vt:lpstr>
      <vt:lpstr>PowerPoint Presentation</vt:lpstr>
      <vt:lpstr>NAP financing strategies and NDC investment plans</vt:lpstr>
      <vt:lpstr>PowerPoint Presentation</vt:lpstr>
      <vt:lpstr>Mainstreaming climate change across the budget cycle</vt:lpstr>
      <vt:lpstr>Strengthening and Enhancing Adaptation Finance</vt:lpstr>
      <vt:lpstr>PowerPoint Presentation</vt:lpstr>
      <vt:lpstr>PowerPoint Presentation</vt:lpstr>
      <vt:lpstr>Why invest in NbS/ EbA?</vt:lpstr>
      <vt:lpstr>Mainstreaming Ecosystem-based Adaptation (EbA) into domestic budgets in the Gambia</vt:lpstr>
      <vt:lpstr>Our take-aways from NAP and NDC implementation</vt:lpstr>
      <vt:lpstr>Thank you</vt:lpstr>
      <vt:lpstr>PowerPoint Presentation</vt:lpstr>
      <vt:lpstr>Barriers to Ecosystem based Adaptation (EbA)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Saran Selenge</dc:creator>
  <cp:lastModifiedBy>Lou Perpes</cp:lastModifiedBy>
  <cp:revision>3</cp:revision>
  <dcterms:created xsi:type="dcterms:W3CDTF">2023-07-03T11:41:14Z</dcterms:created>
  <dcterms:modified xsi:type="dcterms:W3CDTF">2023-07-06T11:54:00Z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0x0101003EEAA602C8CBAA4988344F94BC6E69EC</vt:lpwstr>
  </property>
  <property fmtid="{D5CDD505-2E9C-101B-9397-08002B2CF9AE}" pid="3" name="MediaServiceImageTags">
    <vt:lpwstr/>
  </property>
</Properties>
</file>