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782" r:id="rId6"/>
    <p:sldId id="779" r:id="rId7"/>
    <p:sldId id="303" r:id="rId8"/>
    <p:sldId id="258" r:id="rId9"/>
    <p:sldId id="263" r:id="rId10"/>
    <p:sldId id="264" r:id="rId11"/>
    <p:sldId id="304" r:id="rId12"/>
    <p:sldId id="267" r:id="rId13"/>
    <p:sldId id="268" r:id="rId14"/>
    <p:sldId id="307" r:id="rId15"/>
    <p:sldId id="287" r:id="rId16"/>
    <p:sldId id="781" r:id="rId17"/>
  </p:sldIdLst>
  <p:sldSz cx="12192000" cy="6858000"/>
  <p:notesSz cx="6858000" cy="9144000"/>
  <p:custDataLst>
    <p:tags r:id="rId19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6575C1-A33C-C031-02F0-65EDBC7506D3}" name="Susanne Åkerfeldt" initials="SÅ" userId="S::susanne.akerfeldt@regeringskansliet.se::7630ef9e-703a-41c3-8874-a43a7d8ff78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77291" autoAdjust="0"/>
  </p:normalViewPr>
  <p:slideViewPr>
    <p:cSldViewPr snapToGrid="0" snapToObjects="1">
      <p:cViewPr varScale="1">
        <p:scale>
          <a:sx n="55" d="100"/>
          <a:sy n="55" d="100"/>
        </p:scale>
        <p:origin x="32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8DB72-D1A1-4BFD-A660-2536B7888BC7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86070-A233-43F6-98CA-D280ECE7B4B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14814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6070-A233-43F6-98CA-D280ECE7B4B9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3941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Sweden’s main policy instrument for reaching reduction of emissions</a:t>
            </a:r>
          </a:p>
          <a:p>
            <a:r>
              <a:rPr lang="en-GB" dirty="0"/>
              <a:t>Cost-effective, market based instrument</a:t>
            </a:r>
          </a:p>
          <a:p>
            <a:r>
              <a:rPr lang="en-GB" dirty="0"/>
              <a:t>Sweden has considerable experience with carbon taxation</a:t>
            </a:r>
          </a:p>
          <a:p>
            <a:r>
              <a:rPr lang="en-GB" dirty="0"/>
              <a:t>Sweden has the world’s highest carbon tax</a:t>
            </a:r>
          </a:p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6070-A233-43F6-98CA-D280ECE7B4B9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557704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6070-A233-43F6-98CA-D280ECE7B4B9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6296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6070-A233-43F6-98CA-D280ECE7B4B9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65616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86070-A233-43F6-98CA-D280ECE7B4B9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1014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D24D-7B9F-2849-B5AB-DFD5FBB28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EBC062-9BFA-5E44-B6CB-FF60F99B5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149CF-2546-544E-A4DA-AEB11975F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20476-B08F-274A-B253-9DB85191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2C006-7330-BB43-8218-D3652671D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3D8D184-604F-36A1-E708-3C66B775A62C}"/>
              </a:ext>
            </a:extLst>
          </p:cNvPr>
          <p:cNvSpPr txBox="1">
            <a:spLocks/>
          </p:cNvSpPr>
          <p:nvPr userDrawn="1"/>
        </p:nvSpPr>
        <p:spPr>
          <a:xfrm>
            <a:off x="11453446" y="136525"/>
            <a:ext cx="644768" cy="6137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9932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7EE0-0A0D-8D4F-97B4-2CAE59CC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0BFA1-2AF5-7341-BC61-BC838BED6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2E82F-1DEC-7D4A-9DE0-560C0AD7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477F4-FE11-1240-8793-FD887B286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6751A-2B2D-2F44-B182-CEA4028F9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7449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7F610A-94E5-1E42-854E-13D36B69C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190C0-573C-634A-9CDA-3857D16D7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AF7B7-18B1-704B-B111-BECE1CB2B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B0BFE-3E9B-9847-AF13-5739D6C9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EE80F-99E4-7646-91E5-15FB8577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383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B8BCB-A7AE-284A-8C8B-ADEFB2B9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07AC-E4F8-C146-B1A1-598ECF56F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396D8-54DB-984D-967A-7D1DE613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C2D44-AC77-3442-A1A1-C6F8941F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391B7-F044-A748-97B8-8B012069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6062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FBA2B-C1AA-2246-AF60-D726AAB8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8CEB00-4F9D-1447-A3F2-16C46C512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33F7BB-40B1-F041-B496-C3CFF0CA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973A6-4C7C-E44D-ACDC-7E92548D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7B8B4-29C6-0240-9B25-860F9344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ACECE2F-5495-5E6E-4BCF-1A4A87DFAB73}"/>
              </a:ext>
            </a:extLst>
          </p:cNvPr>
          <p:cNvSpPr txBox="1">
            <a:spLocks/>
          </p:cNvSpPr>
          <p:nvPr userDrawn="1"/>
        </p:nvSpPr>
        <p:spPr>
          <a:xfrm>
            <a:off x="11453446" y="136525"/>
            <a:ext cx="644768" cy="6137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679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E2CD7-0218-E040-8B1F-73E8AD42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84660-27D5-FF45-B9C9-F553E2A0F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329C-A9E9-6F4A-B212-58E04C50F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5AF99-D775-264E-997E-24D2131C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F50E00-9DB7-D24A-BBB2-75965529C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5D0E1-D882-FC44-86D4-3BFCCBF7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1718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D85F-971D-E54B-872A-1063E80C4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2956F-711D-BC4B-BD63-B7BE61021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99ECE-3EC3-0E40-9E0D-833EB4697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D684A-79A4-A345-8A45-831796448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243168-1BF6-F645-90A5-2CF7CA545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691B7-6CD1-DA4A-A229-00434C75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820BC-29AB-FD4B-B92B-CFCA694DC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CF918C-F65C-964C-A1FB-F1D3780E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03540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3B0A-3052-5F4B-835E-FE0B5B79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F18B3-FD2C-E745-933D-1440D0BF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1090C-1828-F74D-A12D-23518C507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5784D8-AFC1-C44D-A79C-5591C9AFF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6650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951B29-FF08-654D-B507-D57A2951B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35B0E-EC9A-1745-95CC-43CDF107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9B40C-8243-6D4A-BD72-9F41A35F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01594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63E1-C71F-3840-926E-AD35C8FB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C897-07E1-034F-813B-45FE6D00C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E9569-DDF9-E64B-857B-8EC66D98E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195A-9ABF-9F4B-90D8-8B69DB4A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C1A55-011F-1544-B8CE-693B67CE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F5C5D2-FE7E-E648-8E84-9CD4D5E1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6515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23FE4-1FC8-CE46-A67C-E55568FB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C530FF-A22C-8144-A020-24FC9C401D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BE8F9F-171C-EA40-9A11-846121775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FA7DF-241E-A342-84A7-A26FC849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25F308-DC78-BD49-9AD5-39963897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EA27E-1904-A34D-87C6-5DBFCCFD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1973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8EEDE275-9435-F646-8922-5C662CB86D3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994771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7772400" imgH="10058400" progId="TCLayout.ActiveDocument.1">
                  <p:embed/>
                </p:oleObj>
              </mc:Choice>
              <mc:Fallback>
                <p:oleObj name="think-cell Slide" r:id="rId14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8EEDE275-9435-F646-8922-5C662CB86D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9B5C70-A26E-144D-AA74-74338A4E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E33AC-941F-B44B-B1ED-F029B5BE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DB0F3-E0E2-6045-9286-A106A1C98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7A2BC-65B3-3548-9E88-DEABEA51CCDF}" type="datetimeFigureOut">
              <a:rPr lang="en-SE" smtClean="0"/>
              <a:t>09/27/2024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A7208B-8CF3-6645-B43A-ABDA23F2E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2C0DB-CB0F-FD44-8D7F-AE0D0A724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F875C-BB7E-FC41-943B-93DD5E6EAD46}" type="slidenum">
              <a:rPr lang="en-SE" smtClean="0"/>
              <a:t>‹#›</a:t>
            </a:fld>
            <a:endParaRPr lang="en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AA9CC7-BB8E-C8E3-F887-F544D5C9EE1D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57340"/>
            <a:ext cx="6127750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173833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pers.ssrn.com/sol3/papers.cfm?abstract_id=4206508" TargetMode="External"/><Relationship Id="rId2" Type="http://schemas.openxmlformats.org/officeDocument/2006/relationships/hyperlink" Target="mailto:christian.Thomann@indek.kth.s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39361BD-3FAF-AE4A-90B1-46A06323D8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632513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39361BD-3FAF-AE4A-90B1-46A06323D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C7E5925-5103-B041-B022-FA4DC561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2168"/>
            <a:ext cx="9144000" cy="2387600"/>
          </a:xfrm>
        </p:spPr>
        <p:txBody>
          <a:bodyPr vert="horz">
            <a:noAutofit/>
          </a:bodyPr>
          <a:lstStyle/>
          <a:p>
            <a:r>
              <a:rPr lang="en-US" sz="4000" dirty="0"/>
              <a:t>Empirical evidence of the pricing of carbon emissions in Sweden using a carbon tax and emissions trading</a:t>
            </a:r>
            <a:br>
              <a:rPr lang="en-GB" sz="4000" dirty="0"/>
            </a:br>
            <a:endParaRPr lang="en-S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5AD20-5D62-4E4E-90A8-DD156C36E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2644"/>
            <a:ext cx="9144000" cy="2061965"/>
          </a:xfrm>
        </p:spPr>
        <p:txBody>
          <a:bodyPr>
            <a:normAutofit fontScale="92500"/>
          </a:bodyPr>
          <a:lstStyle/>
          <a:p>
            <a:r>
              <a:rPr lang="en-SE" sz="2800" dirty="0"/>
              <a:t>Christian Thomann, </a:t>
            </a:r>
            <a:r>
              <a:rPr lang="en-GB" sz="2800" dirty="0"/>
              <a:t>Royal Institute of Technology, </a:t>
            </a:r>
            <a:r>
              <a:rPr lang="en-SE" sz="2800" dirty="0"/>
              <a:t>S</a:t>
            </a:r>
            <a:r>
              <a:rPr lang="en-GB" sz="2800" dirty="0" err="1"/>
              <a:t>HoF</a:t>
            </a:r>
            <a:r>
              <a:rPr lang="en-SE" sz="2800" dirty="0"/>
              <a:t> </a:t>
            </a:r>
            <a:r>
              <a:rPr lang="en-GB" sz="2800" dirty="0"/>
              <a:t>&amp; </a:t>
            </a:r>
            <a:r>
              <a:rPr lang="en-GB" sz="2800" dirty="0" err="1"/>
              <a:t>Misum</a:t>
            </a:r>
            <a:endParaRPr lang="en-GB" sz="2800" dirty="0"/>
          </a:p>
          <a:p>
            <a:r>
              <a:rPr lang="en-GB" sz="2000" dirty="0"/>
              <a:t>joint work with:</a:t>
            </a:r>
          </a:p>
          <a:p>
            <a:r>
              <a:rPr lang="en-SE" sz="2000" dirty="0"/>
              <a:t>Gustav Martinsson, </a:t>
            </a:r>
            <a:r>
              <a:rPr lang="en-GB" sz="2000" dirty="0"/>
              <a:t>SU, </a:t>
            </a:r>
            <a:r>
              <a:rPr lang="en-SE" sz="2000" dirty="0"/>
              <a:t>SHoF</a:t>
            </a:r>
            <a:r>
              <a:rPr lang="en-GB" sz="2000" dirty="0"/>
              <a:t> &amp; Misum</a:t>
            </a:r>
            <a:endParaRPr lang="en-SE" sz="2000" dirty="0"/>
          </a:p>
          <a:p>
            <a:r>
              <a:rPr lang="en-SE" sz="2000" dirty="0"/>
              <a:t>Laszlo Sajtos, </a:t>
            </a:r>
            <a:r>
              <a:rPr lang="en-GB" sz="2000" dirty="0"/>
              <a:t>National Institute for Economic Research, </a:t>
            </a:r>
            <a:r>
              <a:rPr lang="en-SE" sz="2000" dirty="0"/>
              <a:t>SHoF</a:t>
            </a:r>
            <a:r>
              <a:rPr lang="en-GB" sz="2000" dirty="0"/>
              <a:t> &amp; Misum</a:t>
            </a:r>
            <a:endParaRPr lang="en-SE" sz="2000" dirty="0"/>
          </a:p>
          <a:p>
            <a:r>
              <a:rPr lang="en-SE" sz="2000" dirty="0"/>
              <a:t>Per Strömberg, Stockholm School of Economics , SHoF, &amp; CEPR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965ABD-C332-AF44-A534-773B07C9D938}"/>
              </a:ext>
            </a:extLst>
          </p:cNvPr>
          <p:cNvSpPr txBox="1"/>
          <p:nvPr/>
        </p:nvSpPr>
        <p:spPr>
          <a:xfrm>
            <a:off x="3803673" y="5401976"/>
            <a:ext cx="4588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Joint Indonesia-Sweden-ADB-CFMCA Workshop</a:t>
            </a:r>
          </a:p>
          <a:p>
            <a:pPr algn="ctr"/>
            <a:r>
              <a:rPr lang="en-US" i="1" dirty="0"/>
              <a:t>Jakarta, Indonesia  </a:t>
            </a:r>
          </a:p>
          <a:p>
            <a:pPr algn="ctr"/>
            <a:r>
              <a:rPr lang="en-US" i="1" dirty="0"/>
              <a:t>3 October 2023</a:t>
            </a:r>
          </a:p>
        </p:txBody>
      </p:sp>
    </p:spTree>
    <p:extLst>
      <p:ext uri="{BB962C8B-B14F-4D97-AF65-F5344CB8AC3E}">
        <p14:creationId xmlns:p14="http://schemas.microsoft.com/office/powerpoint/2010/main" val="1734900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3969E58C-8854-A24F-9BC3-B27D82315DB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3969E58C-8854-A24F-9BC3-B27D82315D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666A355-3F7C-0C44-ABCF-6F6DEDFAE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3792" y="995533"/>
            <a:ext cx="8811491" cy="53081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9AE8C53-E378-5044-B910-B403AC284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792" y="0"/>
            <a:ext cx="10515600" cy="1325563"/>
          </a:xfrm>
        </p:spPr>
        <p:txBody>
          <a:bodyPr vert="horz"/>
          <a:lstStyle/>
          <a:p>
            <a:r>
              <a:rPr lang="en-SE" b="1" dirty="0"/>
              <a:t>Baseline estimates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29269-B327-9A37-192D-19B96C4E85F3}"/>
              </a:ext>
            </a:extLst>
          </p:cNvPr>
          <p:cNvSpPr txBox="1"/>
          <p:nvPr/>
        </p:nvSpPr>
        <p:spPr>
          <a:xfrm>
            <a:off x="3340100" y="6072609"/>
            <a:ext cx="4662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It takes time to fully adjust</a:t>
            </a:r>
            <a:endParaRPr lang="en-S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9821F-ED50-D163-E64A-5AF4E21586EA}"/>
              </a:ext>
            </a:extLst>
          </p:cNvPr>
          <p:cNvSpPr txBox="1"/>
          <p:nvPr/>
        </p:nvSpPr>
        <p:spPr>
          <a:xfrm>
            <a:off x="7073900" y="6065944"/>
            <a:ext cx="4229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&amp; technology plays role </a:t>
            </a:r>
            <a:endParaRPr lang="en-SE" sz="2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D08D6C-6CA3-2F37-72FB-9A7792F33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70356"/>
            <a:ext cx="4038600" cy="5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3">
            <a:extLst>
              <a:ext uri="{FF2B5EF4-FFF2-40B4-BE49-F238E27FC236}">
                <a16:creationId xmlns:a16="http://schemas.microsoft.com/office/drawing/2014/main" id="{8D8766B0-F823-AB71-C422-46E07D198B3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55675" y="473075"/>
            <a:ext cx="10507663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51B8DA6-D5C9-9CA0-D8F8-2D46F8047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5" y="866775"/>
            <a:ext cx="1746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3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Results </a:t>
            </a:r>
            <a:endParaRPr kumimoji="0" lang="en-SE" alt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5F238A56-116F-645B-D0BE-5F1E0FEC5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1735138"/>
            <a:ext cx="5278438" cy="70961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125A20A5-ED2C-B5C5-F047-B99142016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1735138"/>
            <a:ext cx="4219575" cy="70961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5FB97B57-7521-1E33-E32D-16755A352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2444750"/>
            <a:ext cx="5278438" cy="709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9FD2F0C9-6661-1979-C245-9BD871599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2444750"/>
            <a:ext cx="4219575" cy="709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C1676C7-F70E-BA20-2C6F-6BE4BED9A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154363"/>
            <a:ext cx="5278438" cy="70961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FD18444E-21F4-CCAF-3445-2DB19DDB3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3154363"/>
            <a:ext cx="4219575" cy="709613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839460C-E133-06D9-1BD3-E6ECFBD40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3863975"/>
            <a:ext cx="5278438" cy="709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3EA6E492-611C-9EA8-FD78-B2A8CAF45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3863975"/>
            <a:ext cx="4219575" cy="709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7322DA08-C5B9-1BD7-A39E-ED6DCFF5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573588"/>
            <a:ext cx="5278438" cy="3937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98EDD4B9-D02A-CAA6-8B51-A243C1011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4573588"/>
            <a:ext cx="4219575" cy="3937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CC0DA736-E007-DA5F-1240-CA4BDB5E2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4967288"/>
            <a:ext cx="5278438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E3930A8F-8991-C2A8-4FAE-A6C4E490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4967288"/>
            <a:ext cx="4219575" cy="393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A7AF5957-7F42-3596-1206-F2F4B4D97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138" y="5360987"/>
            <a:ext cx="5278438" cy="687214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D4E130DE-FD3E-123E-B2F3-DA26EF501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5" y="5383565"/>
            <a:ext cx="4219575" cy="642255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1EFA1408-1274-CF0A-B0AC-84C7CE9F1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138" y="1735138"/>
            <a:ext cx="9498013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30C31954-1C8A-D518-F43A-BD3D9B1E30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138" y="6501167"/>
            <a:ext cx="9498013" cy="0"/>
          </a:xfrm>
          <a:prstGeom prst="line">
            <a:avLst/>
          </a:prstGeom>
          <a:noFill/>
          <a:ln w="22225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E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B7A62AF3-555D-C828-01F6-B33FE01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1771650"/>
            <a:ext cx="50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>
            <a:extLst>
              <a:ext uri="{FF2B5EF4-FFF2-40B4-BE49-F238E27FC236}">
                <a16:creationId xmlns:a16="http://schemas.microsoft.com/office/drawing/2014/main" id="{E45A6BCE-4030-D783-26F1-E39E2901A5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1771650"/>
            <a:ext cx="475386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 firms decrease emissions as a result of a</a:t>
            </a:r>
            <a:endParaRPr kumimoji="0" lang="en-US" altLang="en-SE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SE" altLang="en-SE" sz="2100" dirty="0">
                <a:solidFill>
                  <a:srgbClr val="000000"/>
                </a:solidFill>
                <a:latin typeface="Calibri" panose="020F0502020204030204" pitchFamily="34" charset="0"/>
              </a:rPr>
              <a:t>carbon tax?</a:t>
            </a:r>
            <a:endParaRPr lang="en-SE" altLang="en-SE" dirty="0"/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B331C29D-9505-693E-2CF2-2688045D6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2482850"/>
            <a:ext cx="158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 to 3 years</a:t>
            </a:r>
            <a:endParaRPr kumimoji="0" lang="en-SE" alt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">
            <a:extLst>
              <a:ext uri="{FF2B5EF4-FFF2-40B4-BE49-F238E27FC236}">
                <a16:creationId xmlns:a16="http://schemas.microsoft.com/office/drawing/2014/main" id="{CA31B8DD-58FE-9C57-68F2-6244AFB42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2482850"/>
            <a:ext cx="4638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How long does it take for firms to adjust?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">
            <a:extLst>
              <a:ext uri="{FF2B5EF4-FFF2-40B4-BE49-F238E27FC236}">
                <a16:creationId xmlns:a16="http://schemas.microsoft.com/office/drawing/2014/main" id="{2E821FFA-4986-7971-573B-A012D8A25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9576" y="3192462"/>
            <a:ext cx="3870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(+) 1 % in CO2 tax to sales</a:t>
            </a:r>
            <a:r>
              <a:rPr kumimoji="0" lang="sv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SE" altLang="en-SE" sz="2100" dirty="0">
                <a:solidFill>
                  <a:srgbClr val="000000"/>
                </a:solidFill>
                <a:latin typeface="Wingdings" panose="05000000000000000000" pitchFamily="2" charset="2"/>
              </a:rPr>
              <a:t>à</a:t>
            </a:r>
            <a:endParaRPr kumimoji="0" lang="sv-SE" altLang="en-SE" sz="2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GB" sz="2100" dirty="0">
                <a:latin typeface="+mn-lt"/>
                <a:sym typeface="Wingdings" panose="05000000000000000000" pitchFamily="2" charset="2"/>
              </a:rPr>
              <a:t>(-) 1.5 - 2 % emissions to sales</a:t>
            </a:r>
            <a:endParaRPr lang="en-SE" sz="2100" dirty="0">
              <a:latin typeface="+mn-lt"/>
            </a:endParaRPr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13001B97-D01E-F5AF-1D58-9D31F8497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192464"/>
            <a:ext cx="41449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H</a:t>
            </a:r>
            <a:r>
              <a:rPr kumimoji="0" lang="sv-SE" altLang="en-SE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ow</a:t>
            </a:r>
            <a:r>
              <a:rPr lang="en-SE" altLang="en-SE" sz="2100" dirty="0">
                <a:solidFill>
                  <a:srgbClr val="000000"/>
                </a:solidFill>
                <a:latin typeface="+mn-lt"/>
              </a:rPr>
              <a:t> big is the effect?</a:t>
            </a:r>
            <a:endParaRPr lang="en-SE" altLang="en-SE" sz="2100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2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1" name="Rectangle 38">
            <a:extLst>
              <a:ext uri="{FF2B5EF4-FFF2-40B4-BE49-F238E27FC236}">
                <a16:creationId xmlns:a16="http://schemas.microsoft.com/office/drawing/2014/main" id="{87DA2F40-74C1-46E8-D480-077B3CB93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3902075"/>
            <a:ext cx="50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9">
            <a:extLst>
              <a:ext uri="{FF2B5EF4-FFF2-40B4-BE49-F238E27FC236}">
                <a16:creationId xmlns:a16="http://schemas.microsoft.com/office/drawing/2014/main" id="{FCC9A47E-B695-5C36-5656-6D9A3EC8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3902075"/>
            <a:ext cx="536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there differences between how much firms 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0">
            <a:extLst>
              <a:ext uri="{FF2B5EF4-FFF2-40B4-BE49-F238E27FC236}">
                <a16:creationId xmlns:a16="http://schemas.microsoft.com/office/drawing/2014/main" id="{9EBBB14C-E0B1-68A6-844C-2035BE5B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4214813"/>
            <a:ext cx="2371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decrease emissions?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41">
            <a:extLst>
              <a:ext uri="{FF2B5EF4-FFF2-40B4-BE49-F238E27FC236}">
                <a16:creationId xmlns:a16="http://schemas.microsoft.com/office/drawing/2014/main" id="{BB4748E5-2D8C-A95E-0814-2A0FCC35A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611688"/>
            <a:ext cx="50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</a:t>
            </a:r>
            <a:endParaRPr kumimoji="0" lang="en-SE" altLang="en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2">
            <a:extLst>
              <a:ext uri="{FF2B5EF4-FFF2-40B4-BE49-F238E27FC236}">
                <a16:creationId xmlns:a16="http://schemas.microsoft.com/office/drawing/2014/main" id="{26ECB962-30AD-0C9E-6971-EE12E8B1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4611688"/>
            <a:ext cx="3963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differences due to technology?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3">
            <a:extLst>
              <a:ext uri="{FF2B5EF4-FFF2-40B4-BE49-F238E27FC236}">
                <a16:creationId xmlns:a16="http://schemas.microsoft.com/office/drawing/2014/main" id="{3B3BE40B-7D68-1FA3-5F0C-B824B1D90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5005388"/>
            <a:ext cx="27138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</a:t>
            </a:r>
            <a:r>
              <a:rPr kumimoji="0" lang="en-GB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(listed,</a:t>
            </a:r>
            <a:r>
              <a:rPr kumimoji="0" lang="en-GB" altLang="en-SE" sz="2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age, size etc)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4">
            <a:extLst>
              <a:ext uri="{FF2B5EF4-FFF2-40B4-BE49-F238E27FC236}">
                <a16:creationId xmlns:a16="http://schemas.microsoft.com/office/drawing/2014/main" id="{3A138EBD-875B-295B-2C7B-272A1AA39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5005388"/>
            <a:ext cx="4606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differences due to access to finance?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5">
            <a:extLst>
              <a:ext uri="{FF2B5EF4-FFF2-40B4-BE49-F238E27FC236}">
                <a16:creationId xmlns:a16="http://schemas.microsoft.com/office/drawing/2014/main" id="{67C26751-3CBF-0583-F7A8-363598976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8076" y="5308956"/>
            <a:ext cx="29844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 (</a:t>
            </a:r>
            <a:r>
              <a:rPr kumimoji="0" lang="en-GB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~2/3 of </a:t>
            </a: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31 % decrease</a:t>
            </a:r>
            <a:r>
              <a:rPr kumimoji="0" lang="en-GB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 </a:t>
            </a:r>
            <a:r>
              <a:rPr kumimoji="0" lang="en-GB" altLang="en-SE" sz="2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</a:t>
            </a:r>
            <a:r>
              <a:rPr kumimoji="0" lang="en-GB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heating</a:t>
            </a:r>
            <a:r>
              <a:rPr kumimoji="0" lang="en-GB" altLang="en-SE" sz="2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GB" altLang="en-SE" sz="2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em</a:t>
            </a: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6">
            <a:extLst>
              <a:ext uri="{FF2B5EF4-FFF2-40B4-BE49-F238E27FC236}">
                <a16:creationId xmlns:a16="http://schemas.microsoft.com/office/drawing/2014/main" id="{DC0D9A92-2DF9-3316-161D-FB804344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2100" y="5399088"/>
            <a:ext cx="5316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 there a sizable effect of CO2 tax on emissions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F47DCA97-F704-C883-AC6E-0D1952215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7838" y="6104646"/>
            <a:ext cx="50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Yes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10C7F4F8-25F1-8ACF-AD73-10B4DDC58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400" y="6048201"/>
            <a:ext cx="310745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Are </a:t>
            </a:r>
            <a:r>
              <a:rPr kumimoji="0" lang="en-GB" altLang="en-SE" sz="2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 robust to</a:t>
            </a:r>
            <a:r>
              <a:rPr kumimoji="0" lang="en-GB" altLang="en-SE" sz="2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EUETS?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6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9" grpId="0"/>
      <p:bldP spid="30" grpId="0"/>
      <p:bldP spid="31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D78C8-3933-C74F-A9E9-618B4D3BA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B398E-1614-834B-ABB1-006596F6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Estimate effect of carbon tax on firm emissions over 25-year period</a:t>
            </a:r>
          </a:p>
          <a:p>
            <a:r>
              <a:rPr lang="en-SE" dirty="0"/>
              <a:t>1% increase in marginal tax cost  </a:t>
            </a:r>
            <a:r>
              <a:rPr lang="en-SE" dirty="0">
                <a:sym typeface="Wingdings" pitchFamily="2" charset="2"/>
              </a:rPr>
              <a:t> 2% lower emission intensity</a:t>
            </a:r>
          </a:p>
          <a:p>
            <a:r>
              <a:rPr lang="en-SE" dirty="0">
                <a:sym typeface="Wingdings" pitchFamily="2" charset="2"/>
              </a:rPr>
              <a:t>Simple calibration  carbon pricing can account for about up to 2/3 of reduction in aggregate emissions</a:t>
            </a:r>
          </a:p>
          <a:p>
            <a:r>
              <a:rPr lang="en-GB" dirty="0">
                <a:sym typeface="Wingdings" pitchFamily="2" charset="2"/>
              </a:rPr>
              <a:t>Differences between firms due to technology and access to finance</a:t>
            </a:r>
          </a:p>
          <a:p>
            <a:endParaRPr lang="en-S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82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2E17-A4AC-13E5-A5C5-8EA607D3E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Thank you</a:t>
            </a:r>
            <a:endParaRPr lang="en-SE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F3120-E0CD-0F17-42A0-F9945202C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52661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Christian Thomann</a:t>
            </a:r>
          </a:p>
          <a:p>
            <a:r>
              <a:rPr lang="en-GB" dirty="0">
                <a:hlinkClick r:id="rId2"/>
              </a:rPr>
              <a:t>christian.Thomann@indek.kth.se</a:t>
            </a:r>
            <a:endParaRPr lang="en-GB" dirty="0"/>
          </a:p>
          <a:p>
            <a:endParaRPr lang="en-GB" dirty="0"/>
          </a:p>
          <a:p>
            <a:r>
              <a:rPr lang="en-GB" dirty="0"/>
              <a:t>Link to paper: </a:t>
            </a:r>
          </a:p>
          <a:p>
            <a:r>
              <a:rPr lang="en-US" dirty="0">
                <a:hlinkClick r:id="rId3"/>
              </a:rPr>
              <a:t>Carbon Pricing and Firm-Level CO2 Abatement: Evidence from a Quarter of a Century-Long Panel by Gustav Martinsson, Per Strömberg, Laszlo Sajtos, Christian J. Thomann :: SSRN</a:t>
            </a:r>
            <a:endParaRPr lang="en-US" dirty="0"/>
          </a:p>
          <a:p>
            <a:r>
              <a:rPr lang="en-US" dirty="0"/>
              <a:t>Paper is accepted at Review of Financial Studies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61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35446-1424-F2F8-1E1D-2F46F7A5F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Sweden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F59D7-002D-7091-172A-7CD1EBA82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10.5 million </a:t>
            </a:r>
            <a:r>
              <a:rPr lang="en-US"/>
              <a:t>people </a:t>
            </a:r>
          </a:p>
          <a:p>
            <a:r>
              <a:rPr lang="en-US"/>
              <a:t>68 </a:t>
            </a:r>
            <a:r>
              <a:rPr lang="en-US" dirty="0"/>
              <a:t>% landscape is covered by forests, and 9% by lakes.</a:t>
            </a:r>
          </a:p>
          <a:p>
            <a:r>
              <a:rPr lang="en-US" dirty="0"/>
              <a:t>Major natural resources, mainly forests, iron ore (accounted for as much as 93% of EU resources) and hydropower.</a:t>
            </a:r>
          </a:p>
          <a:p>
            <a:r>
              <a:rPr lang="en-US" dirty="0"/>
              <a:t>Export-oriented country, major exports are vehicles for roads, mineral oils, medical and pharmaceutical products, other non-electrical machinery paper, paperboard and articles thereof, etc..</a:t>
            </a:r>
          </a:p>
          <a:p>
            <a:r>
              <a:rPr lang="en-US" dirty="0"/>
              <a:t>Fraction of energy usage per sector: around 33% electricity, 16% fossil fuels, 42% biofuels.</a:t>
            </a:r>
          </a:p>
          <a:p>
            <a:r>
              <a:rPr lang="en-US" dirty="0"/>
              <a:t>The iron and steel sector accounts for around 14% of total energy consumption of the whole industry.</a:t>
            </a:r>
          </a:p>
          <a:p>
            <a:r>
              <a:rPr lang="en-US" dirty="0"/>
              <a:t>Electricity production: 41% hydro, 29% nuclear, 19% wind, 10% combined heat and power plants (in-put basically non-fossil).</a:t>
            </a:r>
          </a:p>
          <a:p>
            <a:endParaRPr lang="en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465E05-4406-B7EF-4FC6-B4CFCE07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775" y="245758"/>
            <a:ext cx="2742217" cy="23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52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5BC0-1469-4215-BDD5-91DD73117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 brief history of Swedish tax law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4D7C4-E41C-18B6-79A4-5A2264E88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Major tax reform in 1991</a:t>
            </a:r>
          </a:p>
          <a:p>
            <a:pPr lvl="1"/>
            <a:r>
              <a:rPr lang="en-GB" dirty="0"/>
              <a:t>Inspired by US Tax Reform Act 1986</a:t>
            </a:r>
          </a:p>
          <a:p>
            <a:pPr lvl="1"/>
            <a:r>
              <a:rPr lang="en-GB" dirty="0"/>
              <a:t>Corporate income tax is cut from 57 % to 30 %</a:t>
            </a:r>
          </a:p>
          <a:p>
            <a:pPr lvl="1"/>
            <a:r>
              <a:rPr lang="en-GB" dirty="0"/>
              <a:t>Dual income tax</a:t>
            </a:r>
          </a:p>
          <a:p>
            <a:pPr lvl="1"/>
            <a:r>
              <a:rPr lang="en-GB" dirty="0"/>
              <a:t>VAT increased</a:t>
            </a:r>
          </a:p>
          <a:p>
            <a:pPr lvl="1"/>
            <a:r>
              <a:rPr lang="en-GB" dirty="0"/>
              <a:t>Carbon tax introduced </a:t>
            </a:r>
          </a:p>
          <a:p>
            <a:r>
              <a:rPr lang="en-GB" dirty="0"/>
              <a:t>2005 carbon tax replaced by EU Emission Trading System for manufacturing and electricity production</a:t>
            </a:r>
          </a:p>
          <a:p>
            <a:r>
              <a:rPr lang="en-GB" dirty="0"/>
              <a:t>2008 green tax shift </a:t>
            </a:r>
          </a:p>
          <a:p>
            <a:pPr lvl="1"/>
            <a:r>
              <a:rPr lang="en-GB" dirty="0"/>
              <a:t>Increase of carbon tax and other environmental taxes</a:t>
            </a:r>
          </a:p>
          <a:p>
            <a:pPr lvl="1"/>
            <a:r>
              <a:rPr lang="en-GB" dirty="0"/>
              <a:t>Cut of </a:t>
            </a:r>
            <a:r>
              <a:rPr lang="en-GB" dirty="0" err="1"/>
              <a:t>labor</a:t>
            </a:r>
            <a:r>
              <a:rPr lang="en-GB" dirty="0"/>
              <a:t> taxes and social security payments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761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134E2-FA75-8E4C-9724-36F17D01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551" y="1207008"/>
            <a:ext cx="5235735" cy="5650992"/>
          </a:xfrm>
        </p:spPr>
        <p:txBody>
          <a:bodyPr>
            <a:normAutofit fontScale="77500" lnSpcReduction="20000"/>
          </a:bodyPr>
          <a:lstStyle/>
          <a:p>
            <a:r>
              <a:rPr lang="en-SE" dirty="0"/>
              <a:t>Carbon </a:t>
            </a:r>
            <a:r>
              <a:rPr lang="en-GB" dirty="0"/>
              <a:t>pricing is</a:t>
            </a:r>
            <a:r>
              <a:rPr lang="en-SE" dirty="0"/>
              <a:t> a key climate policy tool to make firms internalize the costs of their emissions</a:t>
            </a:r>
          </a:p>
          <a:p>
            <a:pPr lvl="1"/>
            <a:r>
              <a:rPr lang="en-GB" dirty="0"/>
              <a:t>Nordhaus (1993) ; </a:t>
            </a:r>
            <a:r>
              <a:rPr lang="en-GB" dirty="0" err="1"/>
              <a:t>Golosov</a:t>
            </a:r>
            <a:r>
              <a:rPr lang="en-GB" dirty="0"/>
              <a:t> et al. (2014); </a:t>
            </a:r>
            <a:r>
              <a:rPr lang="en-GB" dirty="0" err="1"/>
              <a:t>Rockström</a:t>
            </a:r>
            <a:r>
              <a:rPr lang="en-GB" dirty="0"/>
              <a:t> et al. (2017); Sterner et al. (2019)</a:t>
            </a:r>
          </a:p>
          <a:p>
            <a:pPr lvl="1"/>
            <a:r>
              <a:rPr lang="en-GB" dirty="0"/>
              <a:t>Central instrument for Sweden to reach climate goal</a:t>
            </a:r>
          </a:p>
          <a:p>
            <a:pPr lvl="1"/>
            <a:r>
              <a:rPr lang="en-GB" dirty="0">
                <a:sym typeface="Wingdings" pitchFamily="2" charset="2"/>
              </a:rPr>
              <a:t>Cost efficient market based approach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Existing schemes are far from ideal</a:t>
            </a:r>
          </a:p>
          <a:p>
            <a:pPr lvl="1"/>
            <a:r>
              <a:rPr lang="en-GB" dirty="0"/>
              <a:t>Regional, not global</a:t>
            </a:r>
          </a:p>
          <a:p>
            <a:pPr lvl="2"/>
            <a:r>
              <a:rPr lang="en-GB" dirty="0"/>
              <a:t>CO2 has same effect on climate regardless of where it is emitted</a:t>
            </a:r>
          </a:p>
          <a:p>
            <a:pPr lvl="1"/>
            <a:r>
              <a:rPr lang="en-GB" dirty="0"/>
              <a:t>Tax levels lower than “optimal” (Nordhaus, Stern, </a:t>
            </a:r>
            <a:r>
              <a:rPr lang="en-GB" dirty="0" err="1"/>
              <a:t>Golosov</a:t>
            </a:r>
            <a:r>
              <a:rPr lang="en-GB" dirty="0"/>
              <a:t> et al)</a:t>
            </a:r>
          </a:p>
          <a:p>
            <a:pPr lvl="1"/>
            <a:r>
              <a:rPr lang="en-GB" dirty="0"/>
              <a:t>Cover only part of CO2-emissions</a:t>
            </a:r>
          </a:p>
          <a:p>
            <a:pPr lvl="1"/>
            <a:r>
              <a:rPr lang="en-GB" dirty="0"/>
              <a:t>Differences in pricing across emitters due to exemptions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 </a:t>
            </a:r>
            <a:r>
              <a:rPr lang="en-GB" b="1" dirty="0"/>
              <a:t>Do they have any effect on emissions? 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D0B79D-B6C8-DD48-9720-C8B868E1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SE" b="1" dirty="0"/>
              <a:t>Motivation</a:t>
            </a:r>
            <a:r>
              <a:rPr lang="en-GB" b="1" dirty="0"/>
              <a:t> &amp; Background</a:t>
            </a:r>
            <a:endParaRPr lang="en-SE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533512-00E3-2F68-A341-578543869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17" y="1101686"/>
            <a:ext cx="6032181" cy="574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7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7463B4-4102-584F-9923-7A73BA0D04A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5923181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7463B4-4102-584F-9923-7A73BA0D04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1314C16-EE57-3D49-B5F0-C1FC47D7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/>
          <a:lstStyle/>
          <a:p>
            <a:r>
              <a:rPr lang="en-SE" b="1" dirty="0"/>
              <a:t>What we do</a:t>
            </a:r>
            <a:r>
              <a:rPr lang="en-GB" b="1" dirty="0"/>
              <a:t> in our paper</a:t>
            </a:r>
            <a:endParaRPr lang="en-SE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DDD59-6F66-A94A-BF24-30B2A3398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232" y="1146048"/>
                <a:ext cx="11311536" cy="531478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Study effect of carbon pricing on firm-level emission intensities </a:t>
                </a:r>
              </a:p>
              <a:p>
                <a:pPr marL="457200" lvl="1" indent="0">
                  <a:buNone/>
                </a:pPr>
                <a:r>
                  <a:rPr lang="en-GB" dirty="0"/>
                  <a:t>Emission intensity=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𝐸𝑚𝑖𝑠𝑠𝑖𝑜𝑛𝑠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𝑘𝑔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𝑆𝑎𝑙𝑒𝑠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𝑆𝐸𝐾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 2010)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Comprehensive data on CO</a:t>
                </a:r>
                <a:r>
                  <a:rPr lang="en-US" baseline="-25000" dirty="0"/>
                  <a:t>2</a:t>
                </a:r>
                <a:r>
                  <a:rPr lang="en-US" dirty="0"/>
                  <a:t> emissions from Swedish manufacturing industry 1990-2015 </a:t>
                </a:r>
              </a:p>
              <a:p>
                <a:endParaRPr lang="en-US" dirty="0"/>
              </a:p>
              <a:p>
                <a:r>
                  <a:rPr lang="en-US" dirty="0"/>
                  <a:t>Calculate marginal cost of emitting CO</a:t>
                </a:r>
                <a:r>
                  <a:rPr lang="en-US" baseline="-25000" dirty="0"/>
                  <a:t>2</a:t>
                </a:r>
                <a:r>
                  <a:rPr lang="en-US" dirty="0"/>
                  <a:t> for every firm</a:t>
                </a:r>
              </a:p>
              <a:p>
                <a:endParaRPr lang="en-US" dirty="0"/>
              </a:p>
              <a:p>
                <a:r>
                  <a:rPr lang="en-US" dirty="0"/>
                  <a:t>Estimate long-run elasticities </a:t>
                </a:r>
              </a:p>
              <a:p>
                <a:pPr marL="457200" lvl="1" indent="0">
                  <a:buNone/>
                </a:pPr>
                <a:r>
                  <a:rPr lang="en-US" dirty="0"/>
                  <a:t>Run regressions where emission intensity is function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𝑡𝑎𝑥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𝑠𝑎𝑙𝑒𝑠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GB" sz="3200" dirty="0"/>
              </a:p>
              <a:p>
                <a:pPr marL="457200" lvl="1" indent="0">
                  <a:buNone/>
                </a:pPr>
                <a:endParaRPr lang="en-SE" sz="3200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5DDD59-6F66-A94A-BF24-30B2A3398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232" y="1146048"/>
                <a:ext cx="11311536" cy="5314783"/>
              </a:xfrm>
              <a:blipFill>
                <a:blip r:embed="rId5"/>
                <a:stretch>
                  <a:fillRect l="-970" t="-1835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495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Data and sample: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1430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Firm level emissions data from Swedish Environmental Protection Agency 1990-2015</a:t>
            </a:r>
          </a:p>
          <a:p>
            <a:r>
              <a:rPr lang="en-US" sz="2400" dirty="0"/>
              <a:t>Combined with</a:t>
            </a:r>
          </a:p>
          <a:p>
            <a:pPr lvl="1"/>
            <a:r>
              <a:rPr lang="en-US" sz="2000" dirty="0"/>
              <a:t>Accounting data </a:t>
            </a:r>
          </a:p>
          <a:p>
            <a:pPr lvl="1"/>
            <a:r>
              <a:rPr lang="en-US" sz="2000" dirty="0"/>
              <a:t>Firm-level environmental protection expenditure</a:t>
            </a:r>
          </a:p>
          <a:p>
            <a:pPr lvl="1"/>
            <a:r>
              <a:rPr lang="en-US" sz="2000" dirty="0"/>
              <a:t>Data on tax rates and exemptions manually collected and used to infer tax payments for every firm.</a:t>
            </a:r>
          </a:p>
          <a:p>
            <a:pPr lvl="1"/>
            <a:r>
              <a:rPr lang="en-US" sz="2000" dirty="0"/>
              <a:t>Prices are deflated using detailed industry data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0689B-06B6-82D4-24CF-6F6E8A911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393"/>
            <a:ext cx="5558697" cy="519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8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0966B0B-6068-2C4D-BFBF-3EB21AF5493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281900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0966B0B-6068-2C4D-BFBF-3EB21AF54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FFB216-4593-5646-8110-77A2C088F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78" y="65923"/>
            <a:ext cx="10515600" cy="1325563"/>
          </a:xfrm>
        </p:spPr>
        <p:txBody>
          <a:bodyPr vert="horz">
            <a:normAutofit/>
          </a:bodyPr>
          <a:lstStyle/>
          <a:p>
            <a:r>
              <a:rPr lang="en-SE" sz="4000" b="1" dirty="0"/>
              <a:t>Concentration of manufacturing CO2 emissions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39185-1596-E244-B689-C836B105FB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778" y="1178228"/>
            <a:ext cx="5571221" cy="495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ADB71E-E6B3-234E-8E1B-CBD2E11DB80B}"/>
              </a:ext>
            </a:extLst>
          </p:cNvPr>
          <p:cNvSpPr txBox="1"/>
          <p:nvPr/>
        </p:nvSpPr>
        <p:spPr>
          <a:xfrm>
            <a:off x="7016104" y="6191497"/>
            <a:ext cx="417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Emissions by 4-digit NACS emissions decile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86EF7C-15EA-9744-A5CE-7D44C19D0882}"/>
              </a:ext>
            </a:extLst>
          </p:cNvPr>
          <p:cNvSpPr txBox="1"/>
          <p:nvPr/>
        </p:nvSpPr>
        <p:spPr>
          <a:xfrm>
            <a:off x="1825093" y="6191497"/>
            <a:ext cx="3644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dirty="0"/>
              <a:t>Sales by 4-digit NACS emission decile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4D7E2A-FB24-5A4C-9898-14949D1D5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6978" y="1278436"/>
            <a:ext cx="5571221" cy="48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7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1694-4DA5-A208-9340-3CF4617B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Method and results</a:t>
            </a:r>
            <a:endParaRPr lang="en-SE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E5332-9631-6280-86B3-43D346D25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Estimate long term elasticities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i="1" dirty="0"/>
              <a:t>emission intensity </a:t>
            </a:r>
            <a:r>
              <a:rPr lang="en-GB" dirty="0"/>
              <a:t>is function of </a:t>
            </a:r>
            <a:r>
              <a:rPr lang="en-GB" i="1" dirty="0"/>
              <a:t>tax/sales </a:t>
            </a:r>
          </a:p>
          <a:p>
            <a:r>
              <a:rPr lang="en-GB" dirty="0"/>
              <a:t>Provide evidence for short-term effects (Difference in difference)</a:t>
            </a:r>
          </a:p>
          <a:p>
            <a:r>
              <a:rPr lang="en-GB" dirty="0"/>
              <a:t>Heterogenous effect (technology, access to finance, leakage)</a:t>
            </a:r>
          </a:p>
          <a:p>
            <a:r>
              <a:rPr lang="en-GB" dirty="0"/>
              <a:t>Calibration exercise</a:t>
            </a:r>
          </a:p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43552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516F23B-9A1B-AD41-942E-87E2AFA6D0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516F23B-9A1B-AD41-942E-87E2AFA6D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4106D4E-A059-2F4D-9D72-97028FC7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vert="horz"/>
          <a:lstStyle/>
          <a:p>
            <a:r>
              <a:rPr lang="en-SE" b="1" dirty="0"/>
              <a:t>Estimating long-run tax elasticities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C480-E27D-2749-854B-BAF3E9920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135" y="1258784"/>
            <a:ext cx="10985665" cy="5459007"/>
          </a:xfrm>
        </p:spPr>
        <p:txBody>
          <a:bodyPr>
            <a:normAutofit lnSpcReduction="10000"/>
          </a:bodyPr>
          <a:lstStyle/>
          <a:p>
            <a:r>
              <a:rPr lang="en-SE" dirty="0"/>
              <a:t>Regression specification (Shapiro &amp; Walker, 2018):</a:t>
            </a:r>
          </a:p>
          <a:p>
            <a:endParaRPr lang="en-SE" dirty="0"/>
          </a:p>
          <a:p>
            <a:endParaRPr lang="en-SE" dirty="0"/>
          </a:p>
          <a:p>
            <a:pPr marL="457200" lvl="1" indent="0">
              <a:buNone/>
            </a:pPr>
            <a:endParaRPr lang="en-SE" dirty="0"/>
          </a:p>
          <a:p>
            <a:pPr lvl="1"/>
            <a:r>
              <a:rPr lang="en-SE" dirty="0"/>
              <a:t>Dep variable: (log of) CO2-emissions (kg) divided by PPE-adjusted sales (SEK)</a:t>
            </a:r>
          </a:p>
          <a:p>
            <a:pPr lvl="1"/>
            <a:r>
              <a:rPr lang="en-SE" dirty="0"/>
              <a:t>C</a:t>
            </a:r>
            <a:r>
              <a:rPr lang="en-SE" baseline="-25000" dirty="0"/>
              <a:t>i,t-s</a:t>
            </a:r>
            <a:r>
              <a:rPr lang="en-SE" dirty="0"/>
              <a:t> is marginal emission tax payments over sales (𝜏</a:t>
            </a:r>
            <a:r>
              <a:rPr lang="en-GB" baseline="-25000" dirty="0"/>
              <a:t>i</a:t>
            </a:r>
            <a:r>
              <a:rPr lang="en-SE" baseline="-25000" dirty="0"/>
              <a:t>,t</a:t>
            </a:r>
            <a:r>
              <a:rPr lang="en-SE" dirty="0"/>
              <a:t>/</a:t>
            </a:r>
            <a:r>
              <a:rPr lang="en-SE" i="1" dirty="0"/>
              <a:t>Y</a:t>
            </a:r>
            <a:r>
              <a:rPr lang="en-GB" baseline="-25000" dirty="0"/>
              <a:t> </a:t>
            </a:r>
            <a:r>
              <a:rPr lang="en-GB" baseline="-25000" dirty="0" err="1"/>
              <a:t>i</a:t>
            </a:r>
            <a:r>
              <a:rPr lang="en-SE" baseline="-25000" dirty="0"/>
              <a:t>,t</a:t>
            </a:r>
            <a:r>
              <a:rPr lang="en-SE" dirty="0"/>
              <a:t>)</a:t>
            </a:r>
          </a:p>
          <a:p>
            <a:pPr lvl="1"/>
            <a:endParaRPr lang="en-SE" dirty="0"/>
          </a:p>
          <a:p>
            <a:pPr lvl="1"/>
            <a:r>
              <a:rPr lang="en-GB" dirty="0"/>
              <a:t>                          captures the marginal change in profit margin from carbon tax payments </a:t>
            </a:r>
          </a:p>
          <a:p>
            <a:pPr lvl="1"/>
            <a:endParaRPr lang="en-GB" dirty="0"/>
          </a:p>
          <a:p>
            <a:r>
              <a:rPr lang="en-SE" dirty="0"/>
              <a:t>Identification from different marginal tax rates across firms and time:</a:t>
            </a:r>
          </a:p>
          <a:p>
            <a:pPr marL="914400" lvl="1" indent="-457200">
              <a:buAutoNum type="arabicParenBoth"/>
            </a:pPr>
            <a:r>
              <a:rPr lang="en-GB" dirty="0"/>
              <a:t>F</a:t>
            </a:r>
            <a:r>
              <a:rPr lang="en-SE" dirty="0"/>
              <a:t>irms face different marginal tax rates; </a:t>
            </a:r>
          </a:p>
          <a:p>
            <a:pPr marL="914400" lvl="1" indent="-457200">
              <a:buAutoNum type="arabicParenBoth"/>
            </a:pPr>
            <a:r>
              <a:rPr lang="en-SE" dirty="0"/>
              <a:t>Tax represent a different fraction of sales (tax is levied on tons of emissions)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93D813-7839-2F43-B4E6-294BA6D3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678" y="3646146"/>
            <a:ext cx="1718460" cy="10958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22F50D-258B-2C48-0C24-DADB467870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352" y="1818094"/>
            <a:ext cx="5854173" cy="76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52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cf8dcb-58cd-4afe-b3be-169826b38044">
      <Terms xmlns="http://schemas.microsoft.com/office/infopath/2007/PartnerControls"/>
    </lcf76f155ced4ddcb4097134ff3c332f>
    <TaxCatchAll xmlns="e700e6ea-e5b3-4de1-90a7-2b771b0c6c3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5AC1D1AF1F764DB3CE266856C882FC" ma:contentTypeVersion="18" ma:contentTypeDescription="Create a new document." ma:contentTypeScope="" ma:versionID="1303059177cbac43a636dbe0d2afcf01">
  <xsd:schema xmlns:xsd="http://www.w3.org/2001/XMLSchema" xmlns:xs="http://www.w3.org/2001/XMLSchema" xmlns:p="http://schemas.microsoft.com/office/2006/metadata/properties" xmlns:ns2="24cf8dcb-58cd-4afe-b3be-169826b38044" xmlns:ns3="e700e6ea-e5b3-4de1-90a7-2b771b0c6c3b" targetNamespace="http://schemas.microsoft.com/office/2006/metadata/properties" ma:root="true" ma:fieldsID="baaf37bbc0fa45beee1d19e9a29701fa" ns2:_="" ns3:_="">
    <xsd:import namespace="24cf8dcb-58cd-4afe-b3be-169826b38044"/>
    <xsd:import namespace="e700e6ea-e5b3-4de1-90a7-2b771b0c6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cf8dcb-58cd-4afe-b3be-169826b38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81b0229-19ef-4425-8520-9f00e8db62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0e6ea-e5b3-4de1-90a7-2b771b0c6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68779ad-3f9b-46ef-b7b3-15614e66f3a3}" ma:internalName="TaxCatchAll" ma:showField="CatchAllData" ma:web="e700e6ea-e5b3-4de1-90a7-2b771b0c6c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65428A-B514-432B-B4A7-F11712BFECE0}">
  <ds:schemaRefs>
    <ds:schemaRef ds:uri="http://schemas.microsoft.com/office/2006/metadata/properties"/>
    <ds:schemaRef ds:uri="http://schemas.microsoft.com/office/infopath/2007/PartnerControls"/>
    <ds:schemaRef ds:uri="c1fdd505-2570-46c2-bd04-3e0f2d874cf5"/>
    <ds:schemaRef ds:uri="cb3dd97c-7d79-42b4-b7e8-bb65b0e1b5ea"/>
    <ds:schemaRef ds:uri="0fa1c817-576d-4628-aea3-a0fa8d5e5e07"/>
    <ds:schemaRef ds:uri="24cf8dcb-58cd-4afe-b3be-169826b38044"/>
    <ds:schemaRef ds:uri="e700e6ea-e5b3-4de1-90a7-2b771b0c6c3b"/>
  </ds:schemaRefs>
</ds:datastoreItem>
</file>

<file path=customXml/itemProps2.xml><?xml version="1.0" encoding="utf-8"?>
<ds:datastoreItem xmlns:ds="http://schemas.openxmlformats.org/officeDocument/2006/customXml" ds:itemID="{65188428-7995-4D1B-9415-0B44D77DC3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4cf8dcb-58cd-4afe-b3be-169826b38044"/>
    <ds:schemaRef ds:uri="e700e6ea-e5b3-4de1-90a7-2b771b0c6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2226D2-D7D0-44AE-85CE-32E5797E39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931</Words>
  <Application>Microsoft Office PowerPoint</Application>
  <PresentationFormat>Widescreen</PresentationFormat>
  <Paragraphs>138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Empirical evidence of the pricing of carbon emissions in Sweden using a carbon tax and emissions trading </vt:lpstr>
      <vt:lpstr>Sweden</vt:lpstr>
      <vt:lpstr>A brief history of Swedish tax law</vt:lpstr>
      <vt:lpstr>Motivation &amp; Background</vt:lpstr>
      <vt:lpstr>What we do in our paper</vt:lpstr>
      <vt:lpstr>Data and sample: sources</vt:lpstr>
      <vt:lpstr>Concentration of manufacturing CO2 emissions</vt:lpstr>
      <vt:lpstr>Method and results</vt:lpstr>
      <vt:lpstr>Estimating long-run tax elasticities</vt:lpstr>
      <vt:lpstr>Baseline estimates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 Pricing and Firm-Level CO2 Abatement: Evidence from a Quarter of a Century-Long Panel</dc:title>
  <dc:creator>Per Strömberg</dc:creator>
  <cp:lastModifiedBy>Guillamo, Valerie</cp:lastModifiedBy>
  <cp:revision>101</cp:revision>
  <dcterms:created xsi:type="dcterms:W3CDTF">2021-05-03T06:30:30Z</dcterms:created>
  <dcterms:modified xsi:type="dcterms:W3CDTF">2024-09-27T18:49:35Z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0x010100FB5AC1D1AF1F764DB3CE266856C882FC</vt:lpwstr>
  </property>
  <property fmtid="{D5CDD505-2E9C-101B-9397-08002B2CF9AE}" pid="3" name="MediaServiceImageTags">
    <vt:lpwstr/>
  </property>
  <property fmtid="{D5CDD505-2E9C-101B-9397-08002B2CF9AE}" pid="4" name="ADBProjectDocumentType">
    <vt:lpwstr/>
  </property>
  <property fmtid="{D5CDD505-2E9C-101B-9397-08002B2CF9AE}" pid="5" name="ADBProject">
    <vt:lpwstr/>
  </property>
  <property fmtid="{D5CDD505-2E9C-101B-9397-08002B2CF9AE}" pid="6" name="ADBContentGroup">
    <vt:lpwstr>2;#SERD|a14f8000-6f37-4a90-b775-7e2db006ff97</vt:lpwstr>
  </property>
  <property fmtid="{D5CDD505-2E9C-101B-9397-08002B2CF9AE}" pid="7" name="ADBSector">
    <vt:lpwstr/>
  </property>
  <property fmtid="{D5CDD505-2E9C-101B-9397-08002B2CF9AE}" pid="8" name="ADBDivision">
    <vt:lpwstr/>
  </property>
  <property fmtid="{D5CDD505-2E9C-101B-9397-08002B2CF9AE}" pid="9" name="ADBDocumentSecurity">
    <vt:lpwstr/>
  </property>
  <property fmtid="{D5CDD505-2E9C-101B-9397-08002B2CF9AE}" pid="10" name="ADBDocumentLanguage">
    <vt:lpwstr>1;#English|16ac8743-31bb-43f8-9a73-533a041667d6</vt:lpwstr>
  </property>
  <property fmtid="{D5CDD505-2E9C-101B-9397-08002B2CF9AE}" pid="11" name="ADBSOVProjectSegmentation">
    <vt:lpwstr/>
  </property>
  <property fmtid="{D5CDD505-2E9C-101B-9397-08002B2CF9AE}" pid="12" name="ADBSubRegion">
    <vt:lpwstr/>
  </property>
  <property fmtid="{D5CDD505-2E9C-101B-9397-08002B2CF9AE}" pid="13" name="ADBDepartmentOwner">
    <vt:lpwstr>3;#SERD|a14f8000-6f37-4a90-b775-7e2db006ff97</vt:lpwstr>
  </property>
  <property fmtid="{D5CDD505-2E9C-101B-9397-08002B2CF9AE}" pid="14" name="ADBCountry">
    <vt:lpwstr/>
  </property>
  <property fmtid="{D5CDD505-2E9C-101B-9397-08002B2CF9AE}" pid="15" name="MSIP_Label_817d4574-7375-4d17-b29c-6e4c6df0fcb0_Enabled">
    <vt:lpwstr>true</vt:lpwstr>
  </property>
  <property fmtid="{D5CDD505-2E9C-101B-9397-08002B2CF9AE}" pid="16" name="MSIP_Label_817d4574-7375-4d17-b29c-6e4c6df0fcb0_SetDate">
    <vt:lpwstr>2023-09-29T07:29:11Z</vt:lpwstr>
  </property>
  <property fmtid="{D5CDD505-2E9C-101B-9397-08002B2CF9AE}" pid="17" name="MSIP_Label_817d4574-7375-4d17-b29c-6e4c6df0fcb0_Method">
    <vt:lpwstr>Standard</vt:lpwstr>
  </property>
  <property fmtid="{D5CDD505-2E9C-101B-9397-08002B2CF9AE}" pid="18" name="MSIP_Label_817d4574-7375-4d17-b29c-6e4c6df0fcb0_Name">
    <vt:lpwstr>ADB Internal</vt:lpwstr>
  </property>
  <property fmtid="{D5CDD505-2E9C-101B-9397-08002B2CF9AE}" pid="19" name="MSIP_Label_817d4574-7375-4d17-b29c-6e4c6df0fcb0_SiteId">
    <vt:lpwstr>9495d6bb-41c2-4c58-848f-92e52cf3d640</vt:lpwstr>
  </property>
  <property fmtid="{D5CDD505-2E9C-101B-9397-08002B2CF9AE}" pid="20" name="MSIP_Label_817d4574-7375-4d17-b29c-6e4c6df0fcb0_ActionId">
    <vt:lpwstr>0072588a-36c6-4176-a05e-bce6cd0df860</vt:lpwstr>
  </property>
  <property fmtid="{D5CDD505-2E9C-101B-9397-08002B2CF9AE}" pid="21" name="MSIP_Label_817d4574-7375-4d17-b29c-6e4c6df0fcb0_ContentBits">
    <vt:lpwstr>2</vt:lpwstr>
  </property>
  <property fmtid="{D5CDD505-2E9C-101B-9397-08002B2CF9AE}" pid="22" name="ClassificationContentMarkingFooterLocations">
    <vt:lpwstr>Office Theme:9</vt:lpwstr>
  </property>
  <property fmtid="{D5CDD505-2E9C-101B-9397-08002B2CF9AE}" pid="23" name="ClassificationContentMarkingFooterText">
    <vt:lpwstr>INTERNAL. This information is accessible to ADB Management and staff. It may be shared outside ADB with appropriate permission.</vt:lpwstr>
  </property>
  <property fmtid="{D5CDD505-2E9C-101B-9397-08002B2CF9AE}" pid="24" name="MSIP_Label_0c07ed86-5dc5-4593-ad03-a8684b843815_Enabled">
    <vt:lpwstr>true</vt:lpwstr>
  </property>
  <property fmtid="{D5CDD505-2E9C-101B-9397-08002B2CF9AE}" pid="25" name="MSIP_Label_0c07ed86-5dc5-4593-ad03-a8684b843815_SetDate">
    <vt:lpwstr>2023-11-28T16:24:32Z</vt:lpwstr>
  </property>
  <property fmtid="{D5CDD505-2E9C-101B-9397-08002B2CF9AE}" pid="26" name="MSIP_Label_0c07ed86-5dc5-4593-ad03-a8684b843815_Method">
    <vt:lpwstr>Standard</vt:lpwstr>
  </property>
  <property fmtid="{D5CDD505-2E9C-101B-9397-08002B2CF9AE}" pid="27" name="MSIP_Label_0c07ed86-5dc5-4593-ad03-a8684b843815_Name">
    <vt:lpwstr>0c07ed86-5dc5-4593-ad03-a8684b843815</vt:lpwstr>
  </property>
  <property fmtid="{D5CDD505-2E9C-101B-9397-08002B2CF9AE}" pid="28" name="MSIP_Label_0c07ed86-5dc5-4593-ad03-a8684b843815_SiteId">
    <vt:lpwstr>8085fa43-302e-45bd-b171-a6648c3b6be7</vt:lpwstr>
  </property>
  <property fmtid="{D5CDD505-2E9C-101B-9397-08002B2CF9AE}" pid="29" name="MSIP_Label_0c07ed86-5dc5-4593-ad03-a8684b843815_ActionId">
    <vt:lpwstr>a7318e34-9feb-43a2-8661-72d894434bf6</vt:lpwstr>
  </property>
  <property fmtid="{D5CDD505-2E9C-101B-9397-08002B2CF9AE}" pid="30" name="MSIP_Label_0c07ed86-5dc5-4593-ad03-a8684b843815_ContentBits">
    <vt:lpwstr>0</vt:lpwstr>
  </property>
</Properties>
</file>