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723" r:id="rId6"/>
  </p:sldMasterIdLst>
  <p:notesMasterIdLst>
    <p:notesMasterId r:id="rId21"/>
  </p:notesMasterIdLst>
  <p:sldIdLst>
    <p:sldId id="2145707220" r:id="rId7"/>
    <p:sldId id="2145707460" r:id="rId8"/>
    <p:sldId id="2145707475" r:id="rId9"/>
    <p:sldId id="2145707440" r:id="rId10"/>
    <p:sldId id="2145707367" r:id="rId11"/>
    <p:sldId id="407" r:id="rId12"/>
    <p:sldId id="2145707141" r:id="rId13"/>
    <p:sldId id="2147309159" r:id="rId14"/>
    <p:sldId id="2145707232" r:id="rId15"/>
    <p:sldId id="2145705726" r:id="rId16"/>
    <p:sldId id="2145705725" r:id="rId17"/>
    <p:sldId id="482" r:id="rId18"/>
    <p:sldId id="2145707427" r:id="rId19"/>
    <p:sldId id="21457073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8" d="100"/>
          <a:sy n="118"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FC55D-18E2-4F1E-9FD5-8CC0D2437E50}" type="datetimeFigureOut">
              <a:rPr lang="en-GB" smtClean="0"/>
              <a:t>10/07/2024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79743-2335-4858-B933-1B2EF3A83E7F}" type="slidenum">
              <a:rPr lang="en-GB" smtClean="0"/>
              <a:t>‹#›</a:t>
            </a:fld>
            <a:endParaRPr lang="en-GB"/>
          </a:p>
        </p:txBody>
      </p:sp>
    </p:spTree>
    <p:extLst>
      <p:ext uri="{BB962C8B-B14F-4D97-AF65-F5344CB8AC3E}">
        <p14:creationId xmlns:p14="http://schemas.microsoft.com/office/powerpoint/2010/main" val="121594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2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How is nature covered now in ISSB standards? -2</a:t>
            </a:r>
          </a:p>
          <a:p>
            <a:r>
              <a:rPr lang="en-GB"/>
              <a:t>“nature-related” resources are referenced in S1 and S2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latin typeface="Helvetica LT Std"/>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9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06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68821-A033-49E9-98A0-3E85B8B8C8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21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75757"/>
                </a:solidFill>
                <a:effectLst/>
                <a:latin typeface="Helvetica Neue" panose="02000503000000020004"/>
              </a:rPr>
              <a:t>The International Organization of Securities Commissions (IOSCO) </a:t>
            </a:r>
            <a:r>
              <a:rPr lang="en-US" b="0" i="0" u="none" strike="noStrike">
                <a:solidFill>
                  <a:srgbClr val="CD3333"/>
                </a:solidFill>
                <a:effectLst/>
                <a:latin typeface="Helvetica Neue" panose="02000503000000020004"/>
              </a:rPr>
              <a:t>has endorsed the ISSB Standards </a:t>
            </a:r>
            <a:r>
              <a:rPr lang="en-US" b="0" i="0">
                <a:solidFill>
                  <a:srgbClr val="575757"/>
                </a:solidFill>
                <a:effectLst/>
                <a:latin typeface="Helvetica Neue" panose="02000503000000020004"/>
              </a:rPr>
              <a:t>following its comprehensive review of the Standards.</a:t>
            </a:r>
          </a:p>
          <a:p>
            <a:endParaRPr lang="en-US" b="0" i="0">
              <a:solidFill>
                <a:srgbClr val="575757"/>
              </a:solidFill>
              <a:effectLst/>
              <a:latin typeface="Helvetica Neue" panose="0200050300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575757"/>
                </a:solidFill>
                <a:effectLst/>
                <a:latin typeface="Helvetica Neue" panose="02000503000000020004"/>
              </a:rPr>
              <a:t>IOSCO’s endorsement sends a strong signal to jurisdictions around the world that the ISSB Standards are fit for purpose for capital market use, enabling pricing in of sustainability-related risks and opportunities, and to facilitate enhanced data collection and analysis.</a:t>
            </a:r>
          </a:p>
          <a:p>
            <a:endParaRPr lang="en-US" b="0" i="0">
              <a:solidFill>
                <a:srgbClr val="575757"/>
              </a:solidFill>
              <a:effectLst/>
              <a:latin typeface="Helvetica Neue" panose="02000503000000020004"/>
            </a:endParaRPr>
          </a:p>
          <a:p>
            <a:pPr algn="l"/>
            <a:r>
              <a:rPr lang="en-US" b="0" i="0">
                <a:solidFill>
                  <a:srgbClr val="575757"/>
                </a:solidFill>
                <a:effectLst/>
                <a:latin typeface="Helvetica Neue" panose="02000503000000020004"/>
              </a:rPr>
              <a:t>IOSCO is calling on its 130 member jurisdictions—capital markets authorities that regulate more than 95% of the world’s securities markets—to consider how they can incorporate the ISSB Standards into their respective regulatory frameworks to deliver consistency and comparability of sustainability-related disclosures worldwide.</a:t>
            </a:r>
          </a:p>
          <a:p>
            <a:pPr algn="l"/>
            <a:endParaRPr lang="en-US" b="0" i="0">
              <a:solidFill>
                <a:srgbClr val="575757"/>
              </a:solidFill>
              <a:effectLst/>
              <a:latin typeface="Helvetica Neue" panose="02000503000000020004"/>
            </a:endParaRPr>
          </a:p>
          <a:p>
            <a:pPr algn="l"/>
            <a:r>
              <a:rPr lang="en-US" b="0" i="0">
                <a:solidFill>
                  <a:srgbClr val="575757"/>
                </a:solidFill>
                <a:effectLst/>
                <a:latin typeface="Helvetica Neue" panose="02000503000000020004"/>
              </a:rPr>
              <a:t>The announcement comes at a time when a number of jurisdictions are taking steps to introduce mandatory requirements for use of the ISSB’s first two Standards, IFRS S1 and IFRS S2.</a:t>
            </a:r>
          </a:p>
          <a:p>
            <a:pPr algn="l"/>
            <a:r>
              <a:rPr lang="en-US" b="0" i="0">
                <a:solidFill>
                  <a:srgbClr val="575757"/>
                </a:solidFill>
                <a:effectLst/>
                <a:latin typeface="Helvetica Neue" panose="02000503000000020004"/>
              </a:rPr>
              <a:t>The endorsement echoes IOSCO’s endorsement of the IFRS Accounting Standards over 20 years ago, which helped underpin widespread comprehensive adoption of IFRS Accounting Standards enabling them</a:t>
            </a:r>
            <a:br>
              <a:rPr lang="en-US" b="0" i="0">
                <a:solidFill>
                  <a:srgbClr val="575757"/>
                </a:solidFill>
                <a:effectLst/>
                <a:latin typeface="Helvetica Neue" panose="02000503000000020004"/>
              </a:rPr>
            </a:br>
            <a:r>
              <a:rPr lang="en-US" b="0" i="0">
                <a:solidFill>
                  <a:srgbClr val="575757"/>
                </a:solidFill>
                <a:effectLst/>
                <a:latin typeface="Helvetica Neue" panose="02000503000000020004"/>
              </a:rPr>
              <a:t>to become the truly global language of accounting—trusted by investors and companies worldwide and required for use by more than 140 jurisdictions.</a:t>
            </a:r>
          </a:p>
          <a:p>
            <a:pPr algn="l"/>
            <a:endParaRPr lang="en-US" b="0" i="0">
              <a:solidFill>
                <a:srgbClr val="575757"/>
              </a:solidFill>
              <a:effectLst/>
              <a:latin typeface="Helvetica Neue" panose="02000503000000020004"/>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5</a:t>
            </a:fld>
            <a:endParaRPr lang="en-US"/>
          </a:p>
        </p:txBody>
      </p:sp>
    </p:spTree>
    <p:extLst>
      <p:ext uri="{BB962C8B-B14F-4D97-AF65-F5344CB8AC3E}">
        <p14:creationId xmlns:p14="http://schemas.microsoft.com/office/powerpoint/2010/main" val="39369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a:solidFill>
                  <a:srgbClr val="000000"/>
                </a:solidFill>
                <a:latin typeface="Helvetica LT Std"/>
              </a:rPr>
              <a:t>CL: </a:t>
            </a:r>
            <a:r>
              <a:rPr lang="en-GB" sz="1800" b="0" i="0" u="none" strike="noStrike" baseline="0">
                <a:solidFill>
                  <a:srgbClr val="000000"/>
                </a:solidFill>
                <a:latin typeface="Helvetica LT Std"/>
              </a:rPr>
              <a:t>Now moving on to consider the specific activities that have been added to the workplan.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a:solidFill>
                <a:srgbClr val="000000"/>
              </a:solidFill>
              <a:latin typeface="Helvetica LT Std"/>
            </a:endParaRPr>
          </a:p>
          <a:p>
            <a:r>
              <a:rPr lang="en-GB" sz="1800" b="0" i="0" u="none" strike="noStrike" baseline="0">
                <a:solidFill>
                  <a:srgbClr val="000000"/>
                </a:solidFill>
                <a:latin typeface="Helvetica LT Std"/>
              </a:rPr>
              <a:t>As discussed, most respondents considered supporting S1 and S2 implementation to be the ISSB’s highest priority. Of those respondents: </a:t>
            </a:r>
          </a:p>
          <a:p>
            <a:pPr marL="285750" indent="-285750">
              <a:buFont typeface="Arial" panose="020B0604020202020204" pitchFamily="34" charset="0"/>
              <a:buChar char="•"/>
            </a:pPr>
            <a:r>
              <a:rPr lang="en-GB" sz="1800" b="0" i="0" u="none" strike="noStrike" baseline="0">
                <a:solidFill>
                  <a:srgbClr val="000000"/>
                </a:solidFill>
                <a:latin typeface="Helvetica LT Std"/>
              </a:rPr>
              <a:t>many said that supporting the implementation of IFRS S1 and IFRS S2 was essential to the successful creation of a global baseline of sustainability-related financial disclosures; </a:t>
            </a:r>
          </a:p>
          <a:p>
            <a:pPr marL="285750" indent="-285750">
              <a:buFont typeface="Arial" panose="020B0604020202020204" pitchFamily="34" charset="0"/>
              <a:buChar char="•"/>
            </a:pPr>
            <a:r>
              <a:rPr lang="en-GB" sz="1800" b="0" i="0" u="none" strike="noStrike" baseline="0">
                <a:solidFill>
                  <a:srgbClr val="000000"/>
                </a:solidFill>
                <a:latin typeface="Helvetica LT Std"/>
              </a:rPr>
              <a:t>many also indicated that the effective implementation of IFRS S1 and IFRS S2 was essential to strengthening the credibility of ISSB Standards; and </a:t>
            </a:r>
          </a:p>
          <a:p>
            <a:pPr marL="285750" indent="-285750">
              <a:buFont typeface="Arial" panose="020B0604020202020204" pitchFamily="34" charset="0"/>
              <a:buChar char="•"/>
            </a:pPr>
            <a:r>
              <a:rPr lang="en-GB" sz="1800" b="0" i="0" u="none" strike="noStrike" baseline="0">
                <a:solidFill>
                  <a:srgbClr val="000000"/>
                </a:solidFill>
                <a:latin typeface="Helvetica LT Std"/>
              </a:rPr>
              <a:t>a few indicated that supporting the implementation of IFRS S1 and IFRS S2 should be the ISSB’s sole focus for the next two years and stated that a Post‑implementation Review of IFRS S1 and IFRS S2 should inform the ISSB’s future research and standard-setting projects. </a:t>
            </a:r>
          </a:p>
          <a:p>
            <a:r>
              <a:rPr lang="en-GB" sz="1800" b="0" i="0" u="none" strike="noStrike" baseline="0">
                <a:solidFill>
                  <a:srgbClr val="000000"/>
                </a:solidFill>
                <a:latin typeface="Helvetica LT Std"/>
              </a:rPr>
              <a:t>	</a:t>
            </a:r>
          </a:p>
          <a:p>
            <a:r>
              <a:rPr lang="en-GB" sz="1800" b="0" i="0" u="none" strike="noStrike" baseline="0">
                <a:solidFill>
                  <a:srgbClr val="000000"/>
                </a:solidFill>
                <a:latin typeface="Helvetica LT Std"/>
              </a:rPr>
              <a:t>In line with this feedback, the ISSB agreed that supporting consistent and high-quality implementation of IFRS S1 and IFRS S2 by companies in jurisdictions around the world should be its highest priority, and so decided to assign a high level of focus to this activity. </a:t>
            </a:r>
          </a:p>
          <a:p>
            <a:endParaRPr lang="en-GB" sz="1800" b="0" i="0" u="none" strike="noStrike" baseline="0">
              <a:solidFill>
                <a:srgbClr val="000000"/>
              </a:solidFill>
              <a:latin typeface="Helvetica LT Std"/>
            </a:endParaRPr>
          </a:p>
          <a:p>
            <a:r>
              <a:rPr lang="en-GB" sz="1800" b="0" i="0" u="none" strike="noStrike" baseline="0">
                <a:solidFill>
                  <a:srgbClr val="000000"/>
                </a:solidFill>
                <a:latin typeface="Helvetica LT Std"/>
              </a:rPr>
              <a:t>To achieve this, the ISSB will: </a:t>
            </a:r>
          </a:p>
          <a:p>
            <a:pPr marL="285750" indent="-285750">
              <a:buFont typeface="Arial" panose="020B0604020202020204" pitchFamily="34" charset="0"/>
              <a:buChar char="•"/>
            </a:pPr>
            <a:r>
              <a:rPr lang="en-GB" sz="1800" b="0" i="0" u="none" strike="noStrike" baseline="0">
                <a:solidFill>
                  <a:srgbClr val="000000"/>
                </a:solidFill>
                <a:latin typeface="Helvetica LT Std"/>
              </a:rPr>
              <a:t>develop and enhance educational materials that explain the core concepts underpinning IFRS S1 and IFRS S2; </a:t>
            </a:r>
          </a:p>
          <a:p>
            <a:pPr marL="285750" indent="-285750">
              <a:buFont typeface="Arial" panose="020B0604020202020204" pitchFamily="34" charset="0"/>
              <a:buChar char="•"/>
            </a:pPr>
            <a:r>
              <a:rPr lang="en-GB" sz="1800" b="0" i="0" u="none" strike="noStrike" baseline="0">
                <a:solidFill>
                  <a:srgbClr val="000000"/>
                </a:solidFill>
                <a:latin typeface="Helvetica LT Std"/>
              </a:rPr>
              <a:t>convene the Transition Implementation Group (TIG) to discuss companies’ questions related to implementing IFRS S1 and IFRS S2; </a:t>
            </a:r>
          </a:p>
          <a:p>
            <a:pPr marL="285750" indent="-285750">
              <a:buFont typeface="Arial" panose="020B0604020202020204" pitchFamily="34" charset="0"/>
              <a:buChar char="•"/>
            </a:pPr>
            <a:r>
              <a:rPr lang="en-GB" sz="1800" b="0" i="0" u="none" strike="noStrike" baseline="0">
                <a:solidFill>
                  <a:srgbClr val="000000"/>
                </a:solidFill>
                <a:latin typeface="Helvetica LT Std"/>
              </a:rPr>
              <a:t>monitor the progress of relevant standard-setters and framework providers to assess potential implications for IFRS S1 and IFRS S2; </a:t>
            </a:r>
          </a:p>
          <a:p>
            <a:pPr marL="285750" indent="-285750">
              <a:buFont typeface="Arial" panose="020B0604020202020204" pitchFamily="34" charset="0"/>
              <a:buChar char="•"/>
            </a:pPr>
            <a:r>
              <a:rPr lang="en-GB" sz="1800" b="0" i="0" u="none" strike="noStrike" baseline="0">
                <a:solidFill>
                  <a:srgbClr val="000000"/>
                </a:solidFill>
                <a:latin typeface="Helvetica LT Std"/>
              </a:rPr>
              <a:t>support the IFRS Foundation’s comprehensive capacity-building programme; and </a:t>
            </a:r>
          </a:p>
          <a:p>
            <a:pPr marL="285750" indent="-285750">
              <a:buFont typeface="Arial" panose="020B0604020202020204" pitchFamily="34" charset="0"/>
              <a:buChar char="•"/>
            </a:pPr>
            <a:r>
              <a:rPr lang="en-GB" sz="1800" b="0" i="0" u="none" strike="noStrike" baseline="0">
                <a:solidFill>
                  <a:srgbClr val="000000"/>
                </a:solidFill>
                <a:latin typeface="Helvetica LT Std"/>
              </a:rPr>
              <a:t>support companies in using the IFRS Sustainability Disclosure Taxonomy to enhance efficient digital consumption and comparison of reports.</a:t>
            </a:r>
          </a:p>
          <a:p>
            <a:endParaRPr lang="en-GB" sz="1800" b="0" i="0" u="none" strike="noStrike" baseline="0">
              <a:solidFill>
                <a:srgbClr val="000000"/>
              </a:solidFill>
              <a:latin typeface="Helvetica LT Std"/>
            </a:endParaRPr>
          </a:p>
          <a:p>
            <a:r>
              <a:rPr lang="en-GB" sz="1800" b="1" i="0" u="none" strike="noStrike" baseline="0">
                <a:solidFill>
                  <a:srgbClr val="000000"/>
                </a:solidFill>
                <a:latin typeface="Helvetica LT Std"/>
              </a:rPr>
              <a:t>CL: </a:t>
            </a:r>
            <a:r>
              <a:rPr lang="en-GB" sz="1800" b="0" i="0" u="none" strike="noStrike" baseline="0">
                <a:solidFill>
                  <a:srgbClr val="000000"/>
                </a:solidFill>
                <a:latin typeface="Helvetica LT Std"/>
              </a:rPr>
              <a:t>Richard, given that S1 and S2 were complete by the time the agenda consultation closed, why did the Board still choose to prioritise S1 and S2 over new projects?</a:t>
            </a:r>
          </a:p>
          <a:p>
            <a:endParaRPr lang="en-GB" sz="1800" b="0" i="0" u="none" strike="noStrike" baseline="0">
              <a:solidFill>
                <a:srgbClr val="000000"/>
              </a:solidFill>
              <a:latin typeface="Helvetica LT Std"/>
            </a:endParaRPr>
          </a:p>
          <a:p>
            <a:r>
              <a:rPr lang="en-GB" sz="1800" b="1" i="0" u="none" strike="noStrike" baseline="0">
                <a:solidFill>
                  <a:srgbClr val="000000"/>
                </a:solidFill>
                <a:latin typeface="Helvetica LT Std"/>
              </a:rPr>
              <a:t>RB:</a:t>
            </a:r>
          </a:p>
          <a:p>
            <a:pPr marL="285750" indent="-285750">
              <a:buFont typeface="Arial" panose="020B0604020202020204" pitchFamily="34" charset="0"/>
              <a:buChar char="•"/>
            </a:pPr>
            <a:r>
              <a:rPr lang="en-GB" sz="1800" b="0" i="0" u="none" strike="noStrike" baseline="0">
                <a:solidFill>
                  <a:srgbClr val="000000"/>
                </a:solidFill>
                <a:latin typeface="Helvetica LT Std"/>
              </a:rPr>
              <a:t>Strongest demand in the RFI</a:t>
            </a:r>
          </a:p>
          <a:p>
            <a:pPr marL="285750" indent="-285750">
              <a:buFont typeface="Arial" panose="020B0604020202020204" pitchFamily="34" charset="0"/>
              <a:buChar char="•"/>
            </a:pPr>
            <a:r>
              <a:rPr lang="en-GB" sz="1800" b="0" i="0" u="none" strike="noStrike" baseline="0">
                <a:solidFill>
                  <a:srgbClr val="000000"/>
                </a:solidFill>
                <a:latin typeface="Helvetica LT Std"/>
              </a:rPr>
              <a:t>Critical to ensure global baseline functions – don’t want to add new work on shaky foundations</a:t>
            </a:r>
          </a:p>
          <a:p>
            <a:endParaRPr lang="en-GB" sz="1800" b="0" i="0" u="none" strike="noStrike" baseline="0">
              <a:solidFill>
                <a:srgbClr val="000000"/>
              </a:solidFill>
              <a:latin typeface="Helvetica LT Std"/>
            </a:endParaRPr>
          </a:p>
          <a:p>
            <a:r>
              <a:rPr lang="en-GB" sz="1800" b="1" i="0" u="none" strike="noStrike" baseline="0">
                <a:solidFill>
                  <a:srgbClr val="000000"/>
                </a:solidFill>
                <a:latin typeface="Helvetica LT Std"/>
              </a:rPr>
              <a:t>CL: </a:t>
            </a:r>
            <a:r>
              <a:rPr lang="en-GB" sz="1800" b="0" i="0" u="none" strike="noStrike" baseline="0">
                <a:solidFill>
                  <a:srgbClr val="000000"/>
                </a:solidFill>
                <a:latin typeface="Helvetica LT Std"/>
              </a:rPr>
              <a:t>And how will these activities support S1 and S2 implementation?</a:t>
            </a:r>
          </a:p>
          <a:p>
            <a:endParaRPr lang="en-GB" sz="1800" b="0" i="0" u="none" strike="noStrike" baseline="0">
              <a:solidFill>
                <a:srgbClr val="000000"/>
              </a:solidFill>
              <a:latin typeface="Helvetica LT Std"/>
            </a:endParaRPr>
          </a:p>
          <a:p>
            <a:r>
              <a:rPr lang="en-GB" sz="1800" b="1" i="0" u="none" strike="noStrike" baseline="0">
                <a:solidFill>
                  <a:srgbClr val="000000"/>
                </a:solidFill>
                <a:latin typeface="Helvetica LT Std"/>
              </a:rPr>
              <a:t>RB:</a:t>
            </a:r>
          </a:p>
          <a:p>
            <a:pPr marL="285750" indent="-285750">
              <a:buFont typeface="Arial" panose="020B0604020202020204" pitchFamily="34" charset="0"/>
              <a:buChar char="•"/>
            </a:pPr>
            <a:r>
              <a:rPr lang="en-GB" sz="1800" b="0" i="0" u="none" strike="noStrike" baseline="0">
                <a:solidFill>
                  <a:srgbClr val="000000"/>
                </a:solidFill>
                <a:latin typeface="Helvetica LT Std"/>
              </a:rPr>
              <a:t>Combination of training, tools and forums mean preparers will have much greater ability to really understand substance of the standards and see how they play out in practice.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97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16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This slide sets out key concepts in IFRS S1, our overarching and foundational standard.</a:t>
            </a:r>
          </a:p>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Arial" panose="020B0604020202020204" pitchFamily="34" charset="0"/>
              </a:rPr>
              <a:t>IFRS S1 sets out the overarching requirement for a company to disclose information about its sustainability-related risks and opportunities that is useful to investors in making decisions relating to providing resources to the company. </a:t>
            </a:r>
          </a:p>
          <a:p>
            <a:pPr>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Arial" panose="020B0604020202020204" pitchFamily="34" charset="0"/>
              </a:rPr>
              <a:t>To make sure it is connected and can be considered alongside financial statements, the information is disclosed as part of a company’s general purpose financial reports.</a:t>
            </a:r>
          </a:p>
          <a:p>
            <a:pPr>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Arial" panose="020B0604020202020204" pitchFamily="34" charset="0"/>
              </a:rPr>
              <a:t>IFRS S1 also sets out general requirements for the content and presentation of information, including the core content for a complete set of sustainability-related financial disclosures, establishing a comprehensive baseline of sustainability-related financial information to meet the needs of global capital markets.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Furthermore, the Standard: </a:t>
            </a:r>
            <a:endParaRPr kumimoji="0" lang="en-US" sz="1100" b="0" i="0" u="none" strike="noStrike" kern="1200" cap="none" spc="0" normalizeH="0" baseline="0" noProof="0">
              <a:ln>
                <a:noFill/>
              </a:ln>
              <a:solidFill>
                <a:srgbClr val="5F6061"/>
              </a:solidFill>
              <a:effectLst/>
              <a:uLnTx/>
              <a:uFillTx/>
              <a:latin typeface="Arial"/>
              <a:ea typeface="+mn-ea"/>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en-GB" sz="1100" b="0" i="0" u="none" strike="noStrike" kern="1200" cap="none" spc="0" normalizeH="0" baseline="0" noProof="0">
                <a:ln>
                  <a:noFill/>
                </a:ln>
                <a:solidFill>
                  <a:srgbClr val="5F6061"/>
                </a:solidFill>
                <a:effectLst/>
                <a:uLnTx/>
                <a:uFillTx/>
                <a:latin typeface="Arial"/>
                <a:ea typeface="+mn-ea"/>
                <a:cs typeface="Arial"/>
              </a:rPr>
              <a:t>Applies the </a:t>
            </a:r>
            <a:r>
              <a:rPr kumimoji="0" lang="en-GB" sz="1100" b="0" i="0" u="none" strike="noStrike" kern="1200" cap="none" spc="0" normalizeH="0" baseline="0" noProof="0">
                <a:ln>
                  <a:noFill/>
                </a:ln>
                <a:solidFill>
                  <a:srgbClr val="1A99D2"/>
                </a:solidFill>
                <a:effectLst/>
                <a:uLnTx/>
                <a:uFillTx/>
                <a:latin typeface="Arial"/>
                <a:ea typeface="+mn-ea"/>
                <a:cs typeface="Arial"/>
              </a:rPr>
              <a:t>TCFD architecture</a:t>
            </a:r>
            <a:r>
              <a:rPr kumimoji="0" lang="en-GB" sz="1100" b="0" i="0" u="none" strike="noStrike" kern="1200" cap="none" spc="0" normalizeH="0" baseline="0" noProof="0">
                <a:ln>
                  <a:noFill/>
                </a:ln>
                <a:solidFill>
                  <a:srgbClr val="5F6061"/>
                </a:solidFill>
                <a:effectLst/>
                <a:uLnTx/>
                <a:uFillTx/>
                <a:latin typeface="Arial"/>
                <a:ea typeface="+mn-ea"/>
                <a:cs typeface="Arial"/>
              </a:rPr>
              <a:t> whenever providing information about sustainability, a structure already used by the many companies around the world that use the TCFD recommendations</a:t>
            </a:r>
            <a:endParaRPr lang="en-GB" sz="1100" b="0" i="0" u="none" strike="noStrike" kern="1200" cap="none" spc="0" normalizeH="0" baseline="0" noProof="0">
              <a:ln>
                <a:noFill/>
              </a:ln>
              <a:solidFill>
                <a:srgbClr val="5F6061"/>
              </a:solidFill>
              <a:effectLst/>
              <a:uLnTx/>
              <a:uFillTx/>
              <a:latin typeface="Arial"/>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en-GB" sz="1100" b="0" i="0" u="none" strike="noStrike" kern="1200" cap="none" spc="0" normalizeH="0" baseline="0" noProof="0">
                <a:ln>
                  <a:noFill/>
                </a:ln>
                <a:solidFill>
                  <a:srgbClr val="5F6061"/>
                </a:solidFill>
                <a:effectLst/>
                <a:uLnTx/>
                <a:uFillTx/>
                <a:latin typeface="Arial"/>
                <a:ea typeface="+mn-ea"/>
                <a:cs typeface="Arial"/>
              </a:rPr>
              <a:t>S1 requires industry-specific disclosures so that companies can focus on reporting that better describes their business. </a:t>
            </a:r>
          </a:p>
          <a:p>
            <a:pPr marL="342900" marR="0" lvl="0" indent="-34290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kumimoji="0" lang="en-US" sz="1100" b="0" i="0" u="none" strike="noStrike" kern="1200" cap="none" spc="0" normalizeH="0" baseline="0" noProof="0">
                <a:ln>
                  <a:noFill/>
                </a:ln>
                <a:solidFill>
                  <a:srgbClr val="5F6061"/>
                </a:solidFill>
                <a:effectLst/>
                <a:uLnTx/>
                <a:uFillTx/>
                <a:latin typeface="Arial"/>
                <a:ea typeface="+mn-ea"/>
                <a:cs typeface="Arial"/>
              </a:rPr>
              <a:t>For matters other than climate (which is addressed in IFRS S2, the second standard published alongside IFRS S1</a:t>
            </a:r>
            <a:r>
              <a:rPr lang="en-US" sz="1100" b="0">
                <a:solidFill>
                  <a:srgbClr val="5F6061"/>
                </a:solidFill>
                <a:latin typeface="Arial"/>
                <a:cs typeface="Arial"/>
              </a:rPr>
              <a:t>), IFRS S1</a:t>
            </a:r>
            <a:r>
              <a:rPr kumimoji="0" lang="en-US" sz="1100" b="0" i="0" u="none" strike="noStrike" kern="1200" cap="none" spc="0" normalizeH="0" baseline="0" noProof="0">
                <a:ln>
                  <a:noFill/>
                </a:ln>
                <a:solidFill>
                  <a:srgbClr val="5F6061"/>
                </a:solidFill>
                <a:effectLst/>
                <a:uLnTx/>
                <a:uFillTx/>
                <a:latin typeface="Arial"/>
                <a:ea typeface="+mn-ea"/>
                <a:cs typeface="Arial"/>
              </a:rPr>
              <a:t> refers to </a:t>
            </a:r>
            <a:r>
              <a:rPr kumimoji="0" lang="en-US" sz="1100" b="0" i="0" u="none" strike="noStrike" kern="1200" cap="none" spc="0" normalizeH="0" baseline="0" noProof="0">
                <a:ln>
                  <a:noFill/>
                </a:ln>
                <a:solidFill>
                  <a:srgbClr val="1A99D2"/>
                </a:solidFill>
                <a:effectLst/>
                <a:uLnTx/>
                <a:uFillTx/>
                <a:latin typeface="Arial"/>
                <a:ea typeface="+mn-ea"/>
                <a:cs typeface="Arial"/>
              </a:rPr>
              <a:t>sources to help companies </a:t>
            </a:r>
            <a:r>
              <a:rPr kumimoji="0" lang="en-US" sz="1100" b="0" i="0" u="none" strike="noStrike" kern="1200" cap="none" spc="0" normalizeH="0" baseline="0" noProof="0">
                <a:ln>
                  <a:noFill/>
                </a:ln>
                <a:solidFill>
                  <a:srgbClr val="5F6061"/>
                </a:solidFill>
                <a:effectLst/>
                <a:uLnTx/>
                <a:uFillTx/>
                <a:latin typeface="Arial"/>
                <a:ea typeface="+mn-ea"/>
                <a:cs typeface="Arial"/>
              </a:rPr>
              <a:t>identify sustainability-related risks and opportunities and information, for example, the SASB Standards. </a:t>
            </a:r>
            <a:endParaRPr lang="en-US" sz="1100" b="0" i="0" u="none" strike="noStrike" kern="1200" cap="none" spc="0" normalizeH="0" baseline="0" noProof="0">
              <a:ln>
                <a:noFill/>
              </a:ln>
              <a:solidFill>
                <a:srgbClr val="5F6061"/>
              </a:solidFill>
              <a:effectLst/>
              <a:uLnTx/>
              <a:uFillTx/>
              <a:latin typeface="Arial"/>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Sans-Serif" panose="020B0604020202020204" pitchFamily="34" charset="0"/>
              <a:buChar char="•"/>
              <a:tabLst/>
              <a:defRPr/>
            </a:pPr>
            <a:r>
              <a:rPr kumimoji="0" lang="en-GB" sz="1100" b="0" i="0" u="none" strike="noStrike" kern="1200" cap="none" spc="0" normalizeH="0" baseline="0" noProof="0">
                <a:ln>
                  <a:noFill/>
                </a:ln>
                <a:solidFill>
                  <a:srgbClr val="5F6061"/>
                </a:solidFill>
                <a:effectLst/>
                <a:uLnTx/>
                <a:uFillTx/>
                <a:latin typeface="Arial"/>
                <a:ea typeface="+mn-ea"/>
                <a:cs typeface="Arial"/>
              </a:rPr>
              <a:t>Can be used in conjunction with any accounting requirements (</a:t>
            </a:r>
            <a:r>
              <a:rPr kumimoji="0" lang="en-GB" sz="1100" b="0" i="0" u="none" strike="noStrike" kern="1200" cap="none" spc="0" normalizeH="0" baseline="0" noProof="0">
                <a:ln>
                  <a:noFill/>
                </a:ln>
                <a:solidFill>
                  <a:srgbClr val="1A99D2"/>
                </a:solidFill>
                <a:effectLst/>
                <a:uLnTx/>
                <a:uFillTx/>
                <a:latin typeface="Arial"/>
                <a:ea typeface="+mn-ea"/>
                <a:cs typeface="Arial"/>
              </a:rPr>
              <a:t>GAAP), while benefitting from having been designed using concepts from the IFRS Accounting Standards to help build connection with the financial statements and to deliver a holistic reporting package. </a:t>
            </a:r>
            <a:endParaRPr kumimoji="0" lang="en-US" sz="1100" b="0" i="0" u="none" strike="noStrike" kern="1200" cap="none" spc="0" normalizeH="0" baseline="0" noProof="0">
              <a:ln>
                <a:noFill/>
              </a:ln>
              <a:solidFill>
                <a:srgbClr val="1A99D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solidFill>
                <a:schemeClr val="tx1"/>
              </a:solidFill>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is nature covered now in ISSB standards? -1</a:t>
            </a:r>
          </a:p>
          <a:p>
            <a:r>
              <a:rPr lang="en-GB"/>
              <a:t>How/where is nature covered in S1 and S2</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64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92694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53104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71359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7467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83498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8834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2970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14407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31802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FRS-Foundation-Quote page-1">
    <p:bg>
      <p:bgPr>
        <a:solidFill>
          <a:srgbClr val="B31E3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055A4EF8-20D8-B46E-DF61-11D09BE21E1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84C4F081-94D3-8B46-4092-EADB9ED8AEA5}"/>
              </a:ext>
            </a:extLst>
          </p:cNvPr>
          <p:cNvPicPr>
            <a:picLocks noChangeAspect="1"/>
          </p:cNvPicPr>
          <p:nvPr userDrawn="1"/>
        </p:nvPicPr>
        <p:blipFill>
          <a:blip r:embed="rId2"/>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2834592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undation-Text pag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D943AB6B-A1EF-A41D-01AF-E651571721AC}"/>
              </a:ext>
            </a:extLst>
          </p:cNvPr>
          <p:cNvSpPr>
            <a:spLocks noGrp="1"/>
          </p:cNvSpPr>
          <p:nvPr>
            <p:ph type="body" sz="quarter" idx="13" hasCustomPrompt="1"/>
          </p:nvPr>
        </p:nvSpPr>
        <p:spPr>
          <a:xfrm>
            <a:off x="1631949" y="368300"/>
            <a:ext cx="10188575" cy="261895"/>
          </a:xfrm>
          <a:prstGeom prst="rect">
            <a:avLst/>
          </a:prstGeom>
        </p:spPr>
        <p:txBody>
          <a:bodyPr lIns="0" tIns="0" rIns="0" bIns="0"/>
          <a:lstStyle>
            <a:lvl1pPr>
              <a:defRPr sz="800">
                <a:solidFill>
                  <a:schemeClr val="tx1"/>
                </a:solidFill>
              </a:defRPr>
            </a:lvl1pPr>
            <a:lvl2pPr>
              <a:defRPr sz="800"/>
            </a:lvl2pPr>
            <a:lvl3pPr>
              <a:defRPr sz="800"/>
            </a:lvl3pPr>
            <a:lvl4pPr>
              <a:defRPr sz="800"/>
            </a:lvl4pPr>
            <a:lvl5pPr>
              <a:defRPr sz="800"/>
            </a:lvl5pPr>
          </a:lstStyle>
          <a:p>
            <a:pPr lvl="0"/>
            <a:r>
              <a:rPr lang="en-US"/>
              <a:t>Presentation title goes here</a:t>
            </a:r>
          </a:p>
        </p:txBody>
      </p:sp>
      <p:sp>
        <p:nvSpPr>
          <p:cNvPr id="18" name="Footer Placeholder 14">
            <a:extLst>
              <a:ext uri="{FF2B5EF4-FFF2-40B4-BE49-F238E27FC236}">
                <a16:creationId xmlns:a16="http://schemas.microsoft.com/office/drawing/2014/main" id="{DD5B0F7B-323D-CE53-9C73-EB51BC291BE1}"/>
              </a:ext>
            </a:extLst>
          </p:cNvPr>
          <p:cNvSpPr>
            <a:spLocks noGrp="1"/>
          </p:cNvSpPr>
          <p:nvPr>
            <p:ph type="ftr" sz="quarter" idx="3"/>
          </p:nvPr>
        </p:nvSpPr>
        <p:spPr>
          <a:xfrm>
            <a:off x="1019176" y="368300"/>
            <a:ext cx="612773" cy="261895"/>
          </a:xfrm>
          <a:prstGeom prst="rect">
            <a:avLst/>
          </a:prstGeom>
        </p:spPr>
        <p:txBody>
          <a:bodyPr vert="horz" lIns="0" tIns="0" rIns="0" bIns="0" rtlCol="0" anchor="t" anchorCtr="0"/>
          <a:lstStyle>
            <a:lvl1pPr algn="l">
              <a:defRPr sz="800">
                <a:solidFill>
                  <a:schemeClr val="tx1"/>
                </a:solidFill>
              </a:defRPr>
            </a:lvl1pPr>
          </a:lstStyle>
          <a:p>
            <a:fld id="{4790123A-71E8-BF43-B702-A9002E60F899}"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Tree>
    <p:extLst>
      <p:ext uri="{BB962C8B-B14F-4D97-AF65-F5344CB8AC3E}">
        <p14:creationId xmlns:p14="http://schemas.microsoft.com/office/powerpoint/2010/main" val="301668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466832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FRS-Foundation-Title-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62458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95832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843194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GB" sz="3330" noProof="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GB" sz="2000" noProof="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amet, consectetur adipiscing elit. Phasellus quis eros ut nunc maximus facilisis at et nisi. Curabitur varius efficitur dolor, sed malesuada nisl lacinia convallis. Sed fermentum quam vel molestie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0321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FRS-Foundation-Title-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953891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FRS-Foundation-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97536"/>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1004824-9417-AF5E-72E4-89D94C1B95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1FBF11BE-1B76-65CF-C921-9DBD2D8B87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54284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Foundation-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document is prepared for discussion of a public meeting of the IFRS Foundation Trustees’ Due Process Oversight Committee (DPOC). The Trustees are responsible for governance of the IFRS Foundation, oversight of the International Accounting Standards Board (IASB) and International Sustainability Standards Board (ISSB), and for delivery of the IFRS Foundation’s objectives as set out in the IFRS Foundation Constitution.</a:t>
            </a:r>
          </a:p>
        </p:txBody>
      </p:sp>
    </p:spTree>
    <p:extLst>
      <p:ext uri="{BB962C8B-B14F-4D97-AF65-F5344CB8AC3E}">
        <p14:creationId xmlns:p14="http://schemas.microsoft.com/office/powerpoint/2010/main" val="298816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Foundation-Divider Slide-1">
    <p:bg>
      <p:bgPr>
        <a:solidFill>
          <a:srgbClr val="B31E3B"/>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EBEF0F-4862-DBD6-9F06-3E4FA98BE0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3" name="Footer Placeholder 14">
            <a:extLst>
              <a:ext uri="{FF2B5EF4-FFF2-40B4-BE49-F238E27FC236}">
                <a16:creationId xmlns:a16="http://schemas.microsoft.com/office/drawing/2014/main" id="{FB469ACC-28B9-79A0-15F1-CBDF5FA8D23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74D103FB-CDE7-1545-0AC1-A4F41435F208}"/>
              </a:ext>
            </a:extLst>
          </p:cNvPr>
          <p:cNvPicPr>
            <a:picLocks noChangeAspect="1"/>
          </p:cNvPicPr>
          <p:nvPr userDrawn="1"/>
        </p:nvPicPr>
        <p:blipFill>
          <a:blip r:embed="rId3"/>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445951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FRS-Foundation-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5">
            <a:extLst>
              <a:ext uri="{FF2B5EF4-FFF2-40B4-BE49-F238E27FC236}">
                <a16:creationId xmlns:a16="http://schemas.microsoft.com/office/drawing/2014/main" id="{D9B48D1B-F99D-9F15-9772-3EA8945D213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14">
            <a:extLst>
              <a:ext uri="{FF2B5EF4-FFF2-40B4-BE49-F238E27FC236}">
                <a16:creationId xmlns:a16="http://schemas.microsoft.com/office/drawing/2014/main" id="{DFD586D3-C5A1-B662-FC72-1F89CB146F4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7" name="Text Placeholder 6">
            <a:extLst>
              <a:ext uri="{FF2B5EF4-FFF2-40B4-BE49-F238E27FC236}">
                <a16:creationId xmlns:a16="http://schemas.microsoft.com/office/drawing/2014/main" id="{D0841799-B409-7CB1-6996-47154609D4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27536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378877"/>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11827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432805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Foundation-Text-single colum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rgbClr val="5F6062"/>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4" name="Footer Placeholder 14">
            <a:extLst>
              <a:ext uri="{FF2B5EF4-FFF2-40B4-BE49-F238E27FC236}">
                <a16:creationId xmlns:a16="http://schemas.microsoft.com/office/drawing/2014/main" id="{528BE06B-DDA9-BE68-1E2D-CD0C8A42072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806D92C7-E9C5-539D-312A-4F9F3FA334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58189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ndation-Text-page-2-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19" name="Text Placeholder 7">
            <a:extLst>
              <a:ext uri="{FF2B5EF4-FFF2-40B4-BE49-F238E27FC236}">
                <a16:creationId xmlns:a16="http://schemas.microsoft.com/office/drawing/2014/main" id="{19F2C1B7-7AE5-5397-1E0D-894CD28D5502}"/>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1" name="Text Placeholder 7">
            <a:extLst>
              <a:ext uri="{FF2B5EF4-FFF2-40B4-BE49-F238E27FC236}">
                <a16:creationId xmlns:a16="http://schemas.microsoft.com/office/drawing/2014/main" id="{7A0950A9-BBC5-4E45-07E4-501491320404}"/>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7A614B1A-0CD8-0086-F162-6A4A7973CD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8F757929-7C1D-A115-57F1-CDF1CFDF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086157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Foundation-Text-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25D18CCE-9061-B50C-277B-79846083A069}"/>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Text Placeholder 7">
            <a:extLst>
              <a:ext uri="{FF2B5EF4-FFF2-40B4-BE49-F238E27FC236}">
                <a16:creationId xmlns:a16="http://schemas.microsoft.com/office/drawing/2014/main" id="{07BE6A09-84AC-B871-D104-4A47A3119A1E}"/>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4" name="Text Placeholder 7">
            <a:extLst>
              <a:ext uri="{FF2B5EF4-FFF2-40B4-BE49-F238E27FC236}">
                <a16:creationId xmlns:a16="http://schemas.microsoft.com/office/drawing/2014/main" id="{328B5AF6-79FF-F079-192F-DBB0C49E566A}"/>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10" name="Footer Placeholder 14">
            <a:extLst>
              <a:ext uri="{FF2B5EF4-FFF2-40B4-BE49-F238E27FC236}">
                <a16:creationId xmlns:a16="http://schemas.microsoft.com/office/drawing/2014/main" id="{1F984381-BCE2-850F-DED9-06FC4D9F547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8B8F00A0-17BF-C69B-26F2-60A554A76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889103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Foundation-Text 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4E36B1B9-1F29-B1B3-9349-4B870DDE98AB}"/>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3" name="Footer Placeholder 14">
            <a:extLst>
              <a:ext uri="{FF2B5EF4-FFF2-40B4-BE49-F238E27FC236}">
                <a16:creationId xmlns:a16="http://schemas.microsoft.com/office/drawing/2014/main" id="{D0F95D54-B053-EEB2-C3D7-742F51F1A5E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CFFF580-C93E-4BBF-EF11-087604099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703883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Foundation-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F193FB3A-7CED-C8AD-CB67-466497A1583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479C337-C085-1ED9-8272-3A0B524D6F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514212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FRS-Foundation-Quote page-1">
    <p:bg>
      <p:bgPr>
        <a:solidFill>
          <a:srgbClr val="B31E3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055A4EF8-20D8-B46E-DF61-11D09BE21E1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84C4F081-94D3-8B46-4092-EADB9ED8AEA5}"/>
              </a:ext>
            </a:extLst>
          </p:cNvPr>
          <p:cNvPicPr>
            <a:picLocks noChangeAspect="1"/>
          </p:cNvPicPr>
          <p:nvPr userDrawn="1"/>
        </p:nvPicPr>
        <p:blipFill>
          <a:blip r:embed="rId2"/>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865792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Foundation-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5" name="Text Placeholder 17">
            <a:extLst>
              <a:ext uri="{FF2B5EF4-FFF2-40B4-BE49-F238E27FC236}">
                <a16:creationId xmlns:a16="http://schemas.microsoft.com/office/drawing/2014/main" id="{F0748B83-974C-1FDF-D8CA-C0138B6F0554}"/>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2">
            <a:extLst>
              <a:ext uri="{FF2B5EF4-FFF2-40B4-BE49-F238E27FC236}">
                <a16:creationId xmlns:a16="http://schemas.microsoft.com/office/drawing/2014/main" id="{68CE25A6-ECFB-B78A-DCC1-FCF0512A9C44}"/>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DDB99E73-BD0E-D729-DA89-858F948A9C37}"/>
              </a:ext>
            </a:extLst>
          </p:cNvPr>
          <p:cNvSpPr>
            <a:spLocks noGrp="1"/>
          </p:cNvSpPr>
          <p:nvPr>
            <p:ph type="body" sz="quarter" idx="15"/>
          </p:nvPr>
        </p:nvSpPr>
        <p:spPr>
          <a:xfrm>
            <a:off x="912461" y="103347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4" name="Footer Placeholder 14">
            <a:extLst>
              <a:ext uri="{FF2B5EF4-FFF2-40B4-BE49-F238E27FC236}">
                <a16:creationId xmlns:a16="http://schemas.microsoft.com/office/drawing/2014/main" id="{F670368C-EA2C-F13A-0106-ECC27B0B193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ext Placeholder 6">
            <a:extLst>
              <a:ext uri="{FF2B5EF4-FFF2-40B4-BE49-F238E27FC236}">
                <a16:creationId xmlns:a16="http://schemas.microsoft.com/office/drawing/2014/main" id="{952F3DDF-7798-22A5-F20A-50104C2FD5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4049264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FRS-Foundation-Quote 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7">
            <a:extLst>
              <a:ext uri="{FF2B5EF4-FFF2-40B4-BE49-F238E27FC236}">
                <a16:creationId xmlns:a16="http://schemas.microsoft.com/office/drawing/2014/main" id="{27EC5F9F-14D9-6DBD-FD2C-A422633421DA}"/>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tx1"/>
                </a:solidFill>
              </a:defRPr>
            </a:lvl1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Footer Placeholder 14">
            <a:extLst>
              <a:ext uri="{FF2B5EF4-FFF2-40B4-BE49-F238E27FC236}">
                <a16:creationId xmlns:a16="http://schemas.microsoft.com/office/drawing/2014/main" id="{1F0DBBDA-F26D-466E-4184-536EB101B35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7646530-A85D-7470-84FB-B21B6DF0F4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56038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FRS-Foundation-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B43B0A76-50E1-195D-C482-2F475EFC0F2E}"/>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21" name="Text Placeholder 4">
            <a:extLst>
              <a:ext uri="{FF2B5EF4-FFF2-40B4-BE49-F238E27FC236}">
                <a16:creationId xmlns:a16="http://schemas.microsoft.com/office/drawing/2014/main" id="{084D1844-9F39-1C22-7AB9-2AD5D08DB338}"/>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6B5DFBDE-2CFB-5247-7149-39BFC8F0D04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629B5A05-E4D3-D580-8EFF-13DDA322EC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977524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4029EC76-F6BB-64BA-92EA-2BB7E67A10E3}"/>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422540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701815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366203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7E73A2A8-EA37-D2C4-D603-D9706F143E6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D457C54F-3B7E-8803-D947-13EC34BA0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461290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Tree>
    <p:extLst>
      <p:ext uri="{BB962C8B-B14F-4D97-AF65-F5344CB8AC3E}">
        <p14:creationId xmlns:p14="http://schemas.microsoft.com/office/powerpoint/2010/main" val="1927041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11898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894788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035841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2311661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540261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30677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9244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175912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461091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414442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4015873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23122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304385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121727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887753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2829321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78133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4588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4293581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82816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650666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845589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43689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2367470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040047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105079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318950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352692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92304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40824607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098241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770322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685139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833146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0507225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31936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595535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943169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1451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2040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82611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76179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702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42" r:id="rId43"/>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2261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1235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hyperlink" Target="https://www.ifrs.org/about-us/careers/" TargetMode="External"/><Relationship Id="rId3" Type="http://schemas.openxmlformats.org/officeDocument/2006/relationships/hyperlink" Target="https://www.ifrs.org/news-and-events/podcasts/#issb-podcasts" TargetMode="External"/><Relationship Id="rId7" Type="http://schemas.openxmlformats.org/officeDocument/2006/relationships/hyperlink" Target="https://www.ifrs.org/groups/international-sustainability-standards-board/#meetings" TargetMode="External"/><Relationship Id="rId2" Type="http://schemas.openxmlformats.org/officeDocument/2006/relationships/hyperlink" Target="https://www.ifrs.org/issued-standards/ifrs-sustainability-standards-navigator/" TargetMode="External"/><Relationship Id="rId1" Type="http://schemas.openxmlformats.org/officeDocument/2006/relationships/slideLayout" Target="../slideLayouts/slideLayout1.xml"/><Relationship Id="rId6" Type="http://schemas.openxmlformats.org/officeDocument/2006/relationships/hyperlink" Target="https://www.ifrs.org/digital-financial-reporting/" TargetMode="External"/><Relationship Id="rId5" Type="http://schemas.openxmlformats.org/officeDocument/2006/relationships/hyperlink" Target="https://www.ifrs.org/registration/" TargetMode="External"/><Relationship Id="rId4" Type="http://schemas.openxmlformats.org/officeDocument/2006/relationships/hyperlink" Target="https://www.ifrs.org/projects/open-for-com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hyperlink" Target="https://www.ifrs.org/ifrs-sustainability-disclosure-standards-around-the-world/jurisdiction-consultations-on-sustainability-related-disclosur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CCA72-0C29-FA1C-5916-9CAC21952D6F}"/>
              </a:ext>
            </a:extLst>
          </p:cNvPr>
          <p:cNvSpPr>
            <a:spLocks noGrp="1"/>
          </p:cNvSpPr>
          <p:nvPr>
            <p:ph type="body" sz="quarter" idx="10"/>
          </p:nvPr>
        </p:nvSpPr>
        <p:spPr>
          <a:xfrm>
            <a:off x="1024750" y="2603448"/>
            <a:ext cx="6574467" cy="2712623"/>
          </a:xfrm>
        </p:spPr>
        <p:txBody>
          <a:bodyPr lIns="0" tIns="0" rIns="0" bIns="0" anchor="t"/>
          <a:lstStyle/>
          <a:p>
            <a:r>
              <a:rPr lang="en-GB" sz="3300" dirty="0">
                <a:latin typeface="Arial"/>
                <a:cs typeface="Arial"/>
              </a:rPr>
              <a:t>ISSB Update</a:t>
            </a:r>
          </a:p>
          <a:p>
            <a:endParaRPr lang="en-GB" sz="2400" dirty="0">
              <a:latin typeface="Arial"/>
              <a:cs typeface="Arial"/>
            </a:endParaRPr>
          </a:p>
          <a:p>
            <a:r>
              <a:rPr lang="en-GB" sz="2400" dirty="0">
                <a:latin typeface="Arial"/>
                <a:cs typeface="Arial"/>
              </a:rPr>
              <a:t>Joint HP-5 Nature workshop: update on </a:t>
            </a:r>
          </a:p>
          <a:p>
            <a:r>
              <a:rPr lang="en-GB" sz="2400" dirty="0">
                <a:latin typeface="Arial"/>
                <a:cs typeface="Arial"/>
              </a:rPr>
              <a:t>climate-related and nature-related </a:t>
            </a:r>
          </a:p>
          <a:p>
            <a:r>
              <a:rPr lang="en-GB" sz="2400" dirty="0">
                <a:latin typeface="Arial"/>
                <a:cs typeface="Arial"/>
              </a:rPr>
              <a:t>disclosure requirements</a:t>
            </a:r>
          </a:p>
          <a:p>
            <a:endParaRPr lang="en-GB" sz="3300" dirty="0"/>
          </a:p>
          <a:p>
            <a:endParaRPr lang="en-GB" dirty="0"/>
          </a:p>
        </p:txBody>
      </p:sp>
      <p:sp>
        <p:nvSpPr>
          <p:cNvPr id="4" name="Text Placeholder 2">
            <a:extLst>
              <a:ext uri="{FF2B5EF4-FFF2-40B4-BE49-F238E27FC236}">
                <a16:creationId xmlns:a16="http://schemas.microsoft.com/office/drawing/2014/main" id="{CED8FE2B-8AA0-18B4-3A11-A12823C0378F}"/>
              </a:ext>
            </a:extLst>
          </p:cNvPr>
          <p:cNvSpPr>
            <a:spLocks noGrp="1"/>
          </p:cNvSpPr>
          <p:nvPr>
            <p:ph type="body" sz="quarter" idx="11"/>
          </p:nvPr>
        </p:nvSpPr>
        <p:spPr>
          <a:xfrm>
            <a:off x="1132327" y="6037872"/>
            <a:ext cx="5072400" cy="451828"/>
          </a:xfrm>
        </p:spPr>
        <p:txBody>
          <a:bodyPr/>
          <a:lstStyle/>
          <a:p>
            <a:r>
              <a:rPr lang="en-US" dirty="0">
                <a:ea typeface="Helvetica Neue" panose="02000503000000020004" pitchFamily="2" charset="0"/>
              </a:rPr>
              <a:t>The views expressed in this presentation are those of the presenter, not necessarily those of the IFRS </a:t>
            </a:r>
            <a:br>
              <a:rPr lang="en-US" dirty="0">
                <a:ea typeface="Helvetica Neue" panose="02000503000000020004" pitchFamily="2" charset="0"/>
              </a:rPr>
            </a:br>
            <a:r>
              <a:rPr lang="en-US" dirty="0">
                <a:ea typeface="Helvetica Neue" panose="02000503000000020004" pitchFamily="2" charset="0"/>
              </a:rPr>
              <a:t>Foundation, International Accounting Standards Board or the International Sustainability Standards Board. </a:t>
            </a:r>
            <a:br>
              <a:rPr lang="en-US" dirty="0">
                <a:ea typeface="Helvetica Neue" panose="02000503000000020004" pitchFamily="2" charset="0"/>
              </a:rPr>
            </a:br>
            <a:r>
              <a:rPr lang="en-US" dirty="0">
                <a:ea typeface="Helvetica Neue" panose="02000503000000020004" pitchFamily="2" charset="0"/>
              </a:rPr>
              <a:t>Copyright © 2024 IFRS Foundation. All rights reserved.</a:t>
            </a:r>
          </a:p>
        </p:txBody>
      </p:sp>
      <p:sp>
        <p:nvSpPr>
          <p:cNvPr id="3" name="TextBox 2">
            <a:extLst>
              <a:ext uri="{FF2B5EF4-FFF2-40B4-BE49-F238E27FC236}">
                <a16:creationId xmlns:a16="http://schemas.microsoft.com/office/drawing/2014/main" id="{9DEFC7D4-9502-3DE1-7BBB-35A514E614CD}"/>
              </a:ext>
            </a:extLst>
          </p:cNvPr>
          <p:cNvSpPr txBox="1"/>
          <p:nvPr/>
        </p:nvSpPr>
        <p:spPr>
          <a:xfrm>
            <a:off x="1024750" y="4802293"/>
            <a:ext cx="516006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Mardi McBrien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Chief of Strategic Affairs &amp; Capacity Building, IFRS 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11th </a:t>
            </a: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July</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panose="020B0604020202020204"/>
              </a:rPr>
              <a:t>mmcbrien@ifrs.org</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437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C0D98-0957-546E-D7A0-87C036DA42B1}"/>
              </a:ext>
            </a:extLst>
          </p:cNvPr>
          <p:cNvSpPr>
            <a:spLocks noGrp="1"/>
          </p:cNvSpPr>
          <p:nvPr>
            <p:ph type="body" sz="quarter" idx="10"/>
          </p:nvPr>
        </p:nvSpPr>
        <p:spPr/>
        <p:txBody>
          <a:bodyPr/>
          <a:lstStyle/>
          <a:p>
            <a:r>
              <a:rPr lang="en-US" dirty="0">
                <a:solidFill>
                  <a:srgbClr val="5F6062"/>
                </a:solidFill>
                <a:ea typeface="Helvetica Neue" panose="02000503000000020004" pitchFamily="2" charset="0"/>
              </a:rPr>
              <a:t>Nature within the IFRS S1</a:t>
            </a:r>
          </a:p>
          <a:p>
            <a:endParaRPr lang="en-US" dirty="0">
              <a:solidFill>
                <a:srgbClr val="5F6062"/>
              </a:solidFill>
            </a:endParaRPr>
          </a:p>
        </p:txBody>
      </p:sp>
      <p:sp>
        <p:nvSpPr>
          <p:cNvPr id="5" name="Text Placeholder 4">
            <a:extLst>
              <a:ext uri="{FF2B5EF4-FFF2-40B4-BE49-F238E27FC236}">
                <a16:creationId xmlns:a16="http://schemas.microsoft.com/office/drawing/2014/main" id="{4F995B21-204E-C171-37CD-911A225E23AE}"/>
              </a:ext>
            </a:extLst>
          </p:cNvPr>
          <p:cNvSpPr>
            <a:spLocks noGrp="1"/>
          </p:cNvSpPr>
          <p:nvPr>
            <p:ph type="body" sz="quarter" idx="14"/>
          </p:nvPr>
        </p:nvSpPr>
        <p:spPr>
          <a:xfrm>
            <a:off x="1019173" y="2299388"/>
            <a:ext cx="9703142" cy="3552669"/>
          </a:xfrm>
        </p:spPr>
        <p:txBody>
          <a:bodyPr lIns="0" tIns="0" rIns="0" bIns="0" anchor="t"/>
          <a:lstStyle/>
          <a:p>
            <a:r>
              <a:rPr lang="en-US" sz="1800" dirty="0">
                <a:solidFill>
                  <a:srgbClr val="5F6062"/>
                </a:solidFill>
                <a:latin typeface="+mn-lt"/>
                <a:ea typeface="Helvetica Neue" panose="02000503000000020004" pitchFamily="2" charset="0"/>
                <a:cs typeface="Arial"/>
              </a:rPr>
              <a:t>IFRS S1 </a:t>
            </a:r>
            <a:r>
              <a:rPr lang="en-GB" sz="1800" dirty="0">
                <a:latin typeface="+mn-lt"/>
                <a:ea typeface="Times New Roman" panose="02020603050405020304" pitchFamily="18" charset="0"/>
                <a:cs typeface="Arial"/>
              </a:rPr>
              <a:t>requires</a:t>
            </a:r>
            <a:r>
              <a:rPr lang="en-GB" sz="1800" dirty="0">
                <a:effectLst/>
                <a:latin typeface="+mn-lt"/>
                <a:ea typeface="Times New Roman" panose="02020603050405020304" pitchFamily="18" charset="0"/>
                <a:cs typeface="Arial"/>
              </a:rPr>
              <a:t> companies to consider nature-related risks and opportunities and disclose</a:t>
            </a:r>
            <a:r>
              <a:rPr lang="en-GB" sz="1800" dirty="0">
                <a:latin typeface="+mn-lt"/>
                <a:ea typeface="Times New Roman" panose="02020603050405020304" pitchFamily="18" charset="0"/>
                <a:cs typeface="Arial"/>
              </a:rPr>
              <a:t> material information about </a:t>
            </a:r>
            <a:r>
              <a:rPr lang="en-GB" sz="1800" dirty="0">
                <a:effectLst/>
                <a:latin typeface="+mn-lt"/>
                <a:ea typeface="Times New Roman" panose="02020603050405020304" pitchFamily="18" charset="0"/>
                <a:cs typeface="Arial"/>
              </a:rPr>
              <a:t>them</a:t>
            </a:r>
            <a:r>
              <a:rPr lang="en-GB" sz="1800" dirty="0">
                <a:latin typeface="+mn-lt"/>
                <a:ea typeface="Times New Roman" panose="02020603050405020304" pitchFamily="18" charset="0"/>
                <a:cs typeface="Arial"/>
              </a:rPr>
              <a:t>.</a:t>
            </a:r>
          </a:p>
          <a:p>
            <a:r>
              <a:rPr lang="en-GB" sz="1800" dirty="0">
                <a:solidFill>
                  <a:srgbClr val="5F6062"/>
                </a:solidFill>
                <a:latin typeface="+mn-lt"/>
                <a:ea typeface="Helvetica Neue" panose="02000503000000020004" pitchFamily="2" charset="0"/>
                <a:cs typeface="Arial"/>
              </a:rPr>
              <a:t>IFRS S1 refers to:</a:t>
            </a:r>
            <a:endParaRPr lang="en-US" sz="1800" dirty="0">
              <a:solidFill>
                <a:srgbClr val="5F6062"/>
              </a:solidFill>
              <a:latin typeface="+mn-lt"/>
              <a:ea typeface="Helvetica Neue" panose="02000503000000020004" pitchFamily="2" charset="0"/>
              <a:cs typeface="Arial"/>
            </a:endParaRPr>
          </a:p>
          <a:p>
            <a:pPr marL="180975" indent="-180975">
              <a:buClr>
                <a:srgbClr val="1A99D2"/>
              </a:buClr>
              <a:buSzPct val="120000"/>
              <a:buFont typeface="Arial" panose="020B0604020202020204" pitchFamily="34" charset="0"/>
              <a:buChar char="•"/>
            </a:pPr>
            <a:r>
              <a:rPr lang="en-US" sz="1800" dirty="0">
                <a:solidFill>
                  <a:srgbClr val="5F6062"/>
                </a:solidFill>
                <a:latin typeface="+mn-lt"/>
                <a:ea typeface="Helvetica Neue" panose="02000503000000020004" pitchFamily="2" charset="0"/>
                <a:cs typeface="Arial"/>
              </a:rPr>
              <a:t>The inextricable link between the natural environment and a company’s ability to generate cash flows over time</a:t>
            </a:r>
          </a:p>
          <a:p>
            <a:pPr marL="180975" indent="-180975">
              <a:buClr>
                <a:srgbClr val="1A99D2"/>
              </a:buClr>
              <a:buSzPct val="120000"/>
              <a:buFont typeface="Arial" panose="020B0604020202020204" pitchFamily="34" charset="0"/>
              <a:buChar char="•"/>
            </a:pPr>
            <a:r>
              <a:rPr lang="en-GB" sz="1800" dirty="0">
                <a:effectLst/>
                <a:latin typeface="+mn-lt"/>
                <a:ea typeface="Times New Roman" panose="02020603050405020304" pitchFamily="18" charset="0"/>
                <a:cs typeface="Arial"/>
              </a:rPr>
              <a:t>Natural resources – such as water - as a resource that a company might depend on and affects by its activities and outputs throughout its value chain. </a:t>
            </a:r>
          </a:p>
          <a:p>
            <a:pPr marL="180975" indent="-180975">
              <a:buClr>
                <a:srgbClr val="1A99D2"/>
              </a:buClr>
              <a:buSzPct val="120000"/>
              <a:buFont typeface="Arial" panose="020B0604020202020204" pitchFamily="34" charset="0"/>
              <a:buChar char="•"/>
            </a:pPr>
            <a:r>
              <a:rPr lang="en-GB" sz="1800" dirty="0">
                <a:latin typeface="+mn-lt"/>
                <a:ea typeface="Times New Roman" panose="02020603050405020304" pitchFamily="18" charset="0"/>
                <a:cs typeface="Arial"/>
              </a:rPr>
              <a:t>I</a:t>
            </a:r>
            <a:r>
              <a:rPr lang="en-GB" sz="1800" dirty="0">
                <a:effectLst/>
                <a:latin typeface="+mn-lt"/>
                <a:ea typeface="Times New Roman" panose="02020603050405020304" pitchFamily="18" charset="0"/>
                <a:cs typeface="Arial"/>
              </a:rPr>
              <a:t>f a company’s business model depends on a natural resource, </a:t>
            </a:r>
            <a:r>
              <a:rPr lang="en-GB" sz="1800" dirty="0">
                <a:latin typeface="+mn-lt"/>
                <a:ea typeface="Times New Roman" panose="02020603050405020304" pitchFamily="18" charset="0"/>
                <a:cs typeface="Arial"/>
              </a:rPr>
              <a:t>then the company could both affect or be affected by the quality, availability and affordability of that resource. </a:t>
            </a:r>
            <a:endParaRPr lang="en-US" sz="1800" dirty="0">
              <a:solidFill>
                <a:srgbClr val="5F6062"/>
              </a:solidFill>
              <a:latin typeface="+mn-lt"/>
              <a:ea typeface="Times New Roman" panose="02020603050405020304" pitchFamily="18" charset="0"/>
              <a:cs typeface="Arial"/>
            </a:endParaRPr>
          </a:p>
          <a:p>
            <a:endParaRPr lang="en-US" sz="1400" dirty="0">
              <a:solidFill>
                <a:srgbClr val="5F6062"/>
              </a:solidFill>
              <a:latin typeface="+mn-lt"/>
            </a:endParaRPr>
          </a:p>
          <a:p>
            <a:endParaRPr lang="en-US" sz="1400" dirty="0">
              <a:solidFill>
                <a:srgbClr val="5F6062"/>
              </a:solidFill>
              <a:latin typeface="+mn-lt"/>
            </a:endParaRPr>
          </a:p>
        </p:txBody>
      </p:sp>
      <p:sp>
        <p:nvSpPr>
          <p:cNvPr id="2" name="Footer Placeholder 14">
            <a:extLst>
              <a:ext uri="{FF2B5EF4-FFF2-40B4-BE49-F238E27FC236}">
                <a16:creationId xmlns:a16="http://schemas.microsoft.com/office/drawing/2014/main" id="{9A2AFD57-935A-5AB5-1FEE-1DB6B971FEA9}"/>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14855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C0D98-0957-546E-D7A0-87C036DA42B1}"/>
              </a:ext>
            </a:extLst>
          </p:cNvPr>
          <p:cNvSpPr>
            <a:spLocks noGrp="1"/>
          </p:cNvSpPr>
          <p:nvPr>
            <p:ph type="body" sz="quarter" idx="10"/>
          </p:nvPr>
        </p:nvSpPr>
        <p:spPr>
          <a:xfrm>
            <a:off x="1019173" y="1351313"/>
            <a:ext cx="10464489" cy="1142194"/>
          </a:xfrm>
        </p:spPr>
        <p:txBody>
          <a:bodyPr/>
          <a:lstStyle/>
          <a:p>
            <a:r>
              <a:rPr lang="en-US" dirty="0">
                <a:solidFill>
                  <a:srgbClr val="5F6062"/>
                </a:solidFill>
                <a:ea typeface="Helvetica Neue" panose="02000503000000020004" pitchFamily="2" charset="0"/>
              </a:rPr>
              <a:t>Nature within the ISSB Standards - resources </a:t>
            </a:r>
          </a:p>
          <a:p>
            <a:endParaRPr lang="en-US" dirty="0">
              <a:solidFill>
                <a:srgbClr val="5F6062"/>
              </a:solidFill>
            </a:endParaRPr>
          </a:p>
        </p:txBody>
      </p:sp>
      <p:sp>
        <p:nvSpPr>
          <p:cNvPr id="5" name="Text Placeholder 4">
            <a:extLst>
              <a:ext uri="{FF2B5EF4-FFF2-40B4-BE49-F238E27FC236}">
                <a16:creationId xmlns:a16="http://schemas.microsoft.com/office/drawing/2014/main" id="{4F995B21-204E-C171-37CD-911A225E23AE}"/>
              </a:ext>
            </a:extLst>
          </p:cNvPr>
          <p:cNvSpPr>
            <a:spLocks noGrp="1"/>
          </p:cNvSpPr>
          <p:nvPr>
            <p:ph type="body" sz="quarter" idx="14"/>
          </p:nvPr>
        </p:nvSpPr>
        <p:spPr>
          <a:xfrm>
            <a:off x="1019173" y="2072065"/>
            <a:ext cx="8519274" cy="3501183"/>
          </a:xfrm>
        </p:spPr>
        <p:txBody>
          <a:bodyPr/>
          <a:lstStyle/>
          <a:p>
            <a:r>
              <a:rPr lang="en-GB" dirty="0">
                <a:effectLst/>
                <a:latin typeface="+mn-lt"/>
                <a:ea typeface="Calibri" panose="020F0502020204030204" pitchFamily="34" charset="0"/>
              </a:rPr>
              <a:t>Materials covering nature-related topics are referenced as sources of guidance in IFRS S1</a:t>
            </a:r>
            <a:r>
              <a:rPr lang="en-GB" dirty="0">
                <a:latin typeface="+mn-lt"/>
                <a:ea typeface="Calibri" panose="020F0502020204030204" pitchFamily="34" charset="0"/>
              </a:rPr>
              <a:t>:</a:t>
            </a:r>
            <a:endParaRPr lang="en-US" dirty="0">
              <a:solidFill>
                <a:srgbClr val="5F6062"/>
              </a:solidFill>
              <a:latin typeface="+mn-lt"/>
              <a:ea typeface="Helvetica Neue" panose="02000503000000020004" pitchFamily="2" charset="0"/>
            </a:endParaRPr>
          </a:p>
          <a:p>
            <a:endParaRPr lang="en-US" sz="1600" dirty="0">
              <a:solidFill>
                <a:srgbClr val="5F6062"/>
              </a:solidFill>
              <a:latin typeface="+mn-lt"/>
              <a:ea typeface="Helvetica Neue" panose="02000503000000020004" pitchFamily="2" charset="0"/>
            </a:endParaRPr>
          </a:p>
        </p:txBody>
      </p:sp>
      <p:sp>
        <p:nvSpPr>
          <p:cNvPr id="2" name="Footer Placeholder 14">
            <a:extLst>
              <a:ext uri="{FF2B5EF4-FFF2-40B4-BE49-F238E27FC236}">
                <a16:creationId xmlns:a16="http://schemas.microsoft.com/office/drawing/2014/main" id="{9A2AFD57-935A-5AB5-1FEE-1DB6B971FEA9}"/>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1" name="Text Placeholder 4">
            <a:extLst>
              <a:ext uri="{FF2B5EF4-FFF2-40B4-BE49-F238E27FC236}">
                <a16:creationId xmlns:a16="http://schemas.microsoft.com/office/drawing/2014/main" id="{7806797D-5F5B-82BE-B5A2-21CF3A86D4FD}"/>
              </a:ext>
            </a:extLst>
          </p:cNvPr>
          <p:cNvSpPr txBox="1">
            <a:spLocks/>
          </p:cNvSpPr>
          <p:nvPr/>
        </p:nvSpPr>
        <p:spPr>
          <a:xfrm>
            <a:off x="1090520" y="2735754"/>
            <a:ext cx="4754855" cy="2173804"/>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5F6062"/>
              </a:solidFill>
              <a:effectLst/>
              <a:uLnTx/>
              <a:uFillTx/>
              <a:latin typeface="Arial" panose="020B0604020202020204"/>
              <a:ea typeface="Helvetica Neue" panose="02000503000000020004" pitchFamily="2" charset="0"/>
              <a:cs typeface="Arial" panose="020B0604020202020204" pitchFamily="34" charset="0"/>
            </a:endParaRPr>
          </a:p>
          <a:p>
            <a:pPr marL="180975" marR="0" lvl="0" indent="-180975" algn="l" defTabSz="914400" rtl="0" eaLnBrk="1" fontAlgn="auto" latinLnBrk="0" hangingPunct="1">
              <a:lnSpc>
                <a:spcPct val="100000"/>
              </a:lnSpc>
              <a:spcBef>
                <a:spcPts val="500"/>
              </a:spcBef>
              <a:spcAft>
                <a:spcPts val="1200"/>
              </a:spcAft>
              <a:buClr>
                <a:srgbClr val="1A99D2"/>
              </a:buClr>
              <a:buSzPct val="120000"/>
              <a:buFont typeface="Arial" panose="020B0604020202020204" pitchFamily="34" charset="0"/>
              <a:buChar char="•"/>
              <a:tabLst/>
              <a:defRPr/>
            </a:pPr>
            <a:r>
              <a:rPr lang="en-US" dirty="0">
                <a:solidFill>
                  <a:srgbClr val="5F6061"/>
                </a:solidFill>
                <a:latin typeface="Arial" panose="020B0604020202020204"/>
                <a:ea typeface="Times New Roman" panose="02020603050405020304" pitchFamily="18" charset="0"/>
              </a:rPr>
              <a:t>i</a:t>
            </a:r>
            <a:r>
              <a:rPr kumimoji="0" lang="en-US" b="0" i="0" u="none" strike="noStrike" kern="1200" cap="none" spc="0" normalizeH="0" baseline="0" noProof="0" dirty="0" err="1">
                <a:ln>
                  <a:noFill/>
                </a:ln>
                <a:solidFill>
                  <a:srgbClr val="5F6061"/>
                </a:solidFill>
                <a:effectLst/>
                <a:uLnTx/>
                <a:uFillTx/>
                <a:latin typeface="Arial" panose="020B0604020202020204"/>
                <a:ea typeface="Times New Roman" panose="02020603050405020304" pitchFamily="18" charset="0"/>
                <a:cs typeface="Arial" panose="020B0604020202020204" pitchFamily="34" charset="0"/>
              </a:rPr>
              <a:t>ndustry</a:t>
            </a:r>
            <a:r>
              <a:rPr kumimoji="0" lang="en-US" b="0" i="0" u="none" strike="noStrike" kern="1200" cap="none" spc="0" normalizeH="0" baseline="0" noProof="0" dirty="0">
                <a:ln>
                  <a:noFill/>
                </a:ln>
                <a:solidFill>
                  <a:srgbClr val="5F6061"/>
                </a:solidFill>
                <a:effectLst/>
                <a:uLnTx/>
                <a:uFillTx/>
                <a:latin typeface="Arial" panose="020B0604020202020204"/>
                <a:ea typeface="Times New Roman" panose="02020603050405020304" pitchFamily="18" charset="0"/>
                <a:cs typeface="Arial" panose="020B0604020202020204" pitchFamily="34" charset="0"/>
              </a:rPr>
              <a:t>-based SASB Standards which include nature-related industry-specific metrics</a:t>
            </a:r>
          </a:p>
          <a:p>
            <a:pPr marL="180975" marR="0" lvl="0" indent="-180975" algn="l" defTabSz="914400" rtl="0" eaLnBrk="1" fontAlgn="auto" latinLnBrk="0" hangingPunct="1">
              <a:lnSpc>
                <a:spcPct val="100000"/>
              </a:lnSpc>
              <a:spcBef>
                <a:spcPts val="500"/>
              </a:spcBef>
              <a:spcAft>
                <a:spcPts val="0"/>
              </a:spcAft>
              <a:buClr>
                <a:srgbClr val="1A99D2"/>
              </a:buClr>
              <a:buSzPct val="120000"/>
              <a:buFont typeface="Arial" panose="020B0604020202020204" pitchFamily="34" charset="0"/>
              <a:buChar char="•"/>
              <a:tabLst/>
              <a:defRPr/>
            </a:pPr>
            <a:r>
              <a:rPr kumimoji="0" lang="en-US" b="0" i="0" u="none" strike="noStrike" kern="1200" cap="none" spc="0" normalizeH="0" baseline="0" noProof="0" dirty="0">
                <a:ln>
                  <a:noFill/>
                </a:ln>
                <a:solidFill>
                  <a:srgbClr val="5F6061"/>
                </a:solidFill>
                <a:effectLst/>
                <a:uLnTx/>
                <a:uFillTx/>
                <a:latin typeface="Arial" panose="020B0604020202020204"/>
                <a:ea typeface="Times New Roman" panose="02020603050405020304" pitchFamily="18" charset="0"/>
                <a:cs typeface="Arial" panose="020B0604020202020204" pitchFamily="34" charset="0"/>
              </a:rPr>
              <a:t>CDSB Framework Application Guidance:</a:t>
            </a:r>
          </a:p>
          <a:p>
            <a:pPr marL="638175" lvl="1" indent="-180975">
              <a:buClr>
                <a:srgbClr val="1A99D2"/>
              </a:buClr>
              <a:buSzPct val="120000"/>
              <a:buFont typeface="Arial" panose="020B0604020202020204" pitchFamily="34" charset="0"/>
              <a:buChar char="•"/>
            </a:pPr>
            <a:r>
              <a:rPr kumimoji="0" lang="en-US" b="0" i="0" u="none" strike="noStrike" kern="1200" cap="none" spc="0" normalizeH="0" baseline="0" noProof="0" dirty="0">
                <a:ln>
                  <a:noFill/>
                </a:ln>
                <a:solidFill>
                  <a:srgbClr val="5F6061"/>
                </a:solidFill>
                <a:effectLst/>
                <a:uLnTx/>
                <a:uFillTx/>
                <a:latin typeface="Arial" panose="020B0604020202020204"/>
                <a:ea typeface="Times New Roman" panose="02020603050405020304" pitchFamily="18" charset="0"/>
                <a:cs typeface="Arial" panose="020B0604020202020204" pitchFamily="34" charset="0"/>
              </a:rPr>
              <a:t>Water-related Disclosures</a:t>
            </a:r>
          </a:p>
          <a:p>
            <a:pPr marL="638175" lvl="1" indent="-180975">
              <a:buClr>
                <a:srgbClr val="1A99D2"/>
              </a:buClr>
              <a:buSzPct val="120000"/>
              <a:buFont typeface="Arial" panose="020B0604020202020204" pitchFamily="34" charset="0"/>
              <a:buChar char="•"/>
            </a:pPr>
            <a:r>
              <a:rPr lang="en-US" dirty="0">
                <a:solidFill>
                  <a:srgbClr val="5F6061"/>
                </a:solidFill>
                <a:latin typeface="Arial" panose="020B0604020202020204"/>
                <a:ea typeface="Times New Roman" panose="02020603050405020304" pitchFamily="18" charset="0"/>
              </a:rPr>
              <a:t>Biodiversity-related Disclosures</a:t>
            </a:r>
            <a:endParaRPr kumimoji="0" lang="en-GB" b="0" i="0" u="none" strike="noStrike" kern="1200" cap="none" spc="0" normalizeH="0" baseline="0" noProof="0" dirty="0">
              <a:ln>
                <a:noFill/>
              </a:ln>
              <a:solidFill>
                <a:srgbClr val="5F6061"/>
              </a:solidFill>
              <a:effectLst/>
              <a:uLnTx/>
              <a:uFillTx/>
              <a:latin typeface="Arial" panose="020B0604020202020204"/>
              <a:ea typeface="Times New Roman" panose="02020603050405020304" pitchFamily="18" charset="0"/>
              <a:cs typeface="Arial" panose="020B0604020202020204" pitchFamily="34" charset="0"/>
            </a:endParaRPr>
          </a:p>
        </p:txBody>
      </p:sp>
      <p:grpSp>
        <p:nvGrpSpPr>
          <p:cNvPr id="12" name="Group 11">
            <a:extLst>
              <a:ext uri="{FF2B5EF4-FFF2-40B4-BE49-F238E27FC236}">
                <a16:creationId xmlns:a16="http://schemas.microsoft.com/office/drawing/2014/main" id="{661A4B54-3760-ADB7-0317-6689B1509C7C}"/>
              </a:ext>
            </a:extLst>
          </p:cNvPr>
          <p:cNvGrpSpPr/>
          <p:nvPr/>
        </p:nvGrpSpPr>
        <p:grpSpPr>
          <a:xfrm>
            <a:off x="6080066" y="3249443"/>
            <a:ext cx="3223690" cy="2173804"/>
            <a:chOff x="4962265" y="4419785"/>
            <a:chExt cx="3223690" cy="2173804"/>
          </a:xfrm>
        </p:grpSpPr>
        <p:pic>
          <p:nvPicPr>
            <p:cNvPr id="14" name="Grafik 2">
              <a:extLst>
                <a:ext uri="{FF2B5EF4-FFF2-40B4-BE49-F238E27FC236}">
                  <a16:creationId xmlns:a16="http://schemas.microsoft.com/office/drawing/2014/main" id="{2C3BD9FC-A1D9-EEC0-6B25-EAC213CCF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265" y="4419785"/>
              <a:ext cx="1540437" cy="2173804"/>
            </a:xfrm>
            <a:prstGeom prst="rect">
              <a:avLst/>
            </a:prstGeom>
            <a:ln>
              <a:no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213C85E-C84A-2266-28E1-A18EF346E7B4}"/>
                </a:ext>
              </a:extLst>
            </p:cNvPr>
            <p:cNvPicPr>
              <a:picLocks noChangeAspect="1"/>
            </p:cNvPicPr>
            <p:nvPr/>
          </p:nvPicPr>
          <p:blipFill>
            <a:blip r:embed="rId4"/>
            <a:stretch>
              <a:fillRect/>
            </a:stretch>
          </p:blipFill>
          <p:spPr>
            <a:xfrm>
              <a:off x="6656855" y="4425751"/>
              <a:ext cx="1529100" cy="2167838"/>
            </a:xfrm>
            <a:prstGeom prst="rect">
              <a:avLst/>
            </a:prstGeom>
            <a:ln>
              <a:noFill/>
            </a:ln>
            <a:effectLst>
              <a:outerShdw blurRad="50800" dist="38100" dir="2700000" algn="tl" rotWithShape="0">
                <a:prstClr val="black">
                  <a:alpha val="40000"/>
                </a:prstClr>
              </a:outerShdw>
            </a:effectLst>
          </p:spPr>
        </p:pic>
      </p:grpSp>
      <p:pic>
        <p:nvPicPr>
          <p:cNvPr id="16" name="Picture 15">
            <a:extLst>
              <a:ext uri="{FF2B5EF4-FFF2-40B4-BE49-F238E27FC236}">
                <a16:creationId xmlns:a16="http://schemas.microsoft.com/office/drawing/2014/main" id="{92906686-7F39-9037-F5B7-43944A4FCB5D}"/>
              </a:ext>
            </a:extLst>
          </p:cNvPr>
          <p:cNvPicPr>
            <a:picLocks noChangeAspect="1"/>
          </p:cNvPicPr>
          <p:nvPr/>
        </p:nvPicPr>
        <p:blipFill rotWithShape="1">
          <a:blip r:embed="rId5"/>
          <a:srcRect r="26073"/>
          <a:stretch/>
        </p:blipFill>
        <p:spPr>
          <a:xfrm>
            <a:off x="9453846" y="3342018"/>
            <a:ext cx="2566820" cy="2044951"/>
          </a:xfrm>
          <a:prstGeom prst="rect">
            <a:avLst/>
          </a:prstGeom>
        </p:spPr>
      </p:pic>
      <p:sp>
        <p:nvSpPr>
          <p:cNvPr id="20" name="Rectangle 19">
            <a:extLst>
              <a:ext uri="{FF2B5EF4-FFF2-40B4-BE49-F238E27FC236}">
                <a16:creationId xmlns:a16="http://schemas.microsoft.com/office/drawing/2014/main" id="{5DBF5825-3CBA-7B3D-8C47-4DA849F725E2}"/>
              </a:ext>
            </a:extLst>
          </p:cNvPr>
          <p:cNvSpPr/>
          <p:nvPr/>
        </p:nvSpPr>
        <p:spPr>
          <a:xfrm>
            <a:off x="11514137" y="3479219"/>
            <a:ext cx="514712" cy="343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826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59E25-6BCE-2FE9-281D-F09BF6A100BC}"/>
              </a:ext>
            </a:extLst>
          </p:cNvPr>
          <p:cNvSpPr>
            <a:spLocks noGrp="1"/>
          </p:cNvSpPr>
          <p:nvPr>
            <p:ph type="body" sz="quarter" idx="10"/>
          </p:nvPr>
        </p:nvSpPr>
        <p:spPr/>
        <p:txBody>
          <a:bodyPr lIns="0" tIns="0" rIns="0" bIns="0" anchor="t"/>
          <a:lstStyle/>
          <a:p>
            <a:r>
              <a:rPr lang="en-US" sz="3300">
                <a:latin typeface="Arial"/>
                <a:cs typeface="Arial"/>
              </a:rPr>
              <a:t>Educational material: </a:t>
            </a:r>
            <a:br>
              <a:rPr lang="en-US" sz="3300">
                <a:latin typeface="Arial"/>
                <a:cs typeface="Arial"/>
              </a:rPr>
            </a:br>
            <a:r>
              <a:rPr lang="en-US" sz="2450">
                <a:latin typeface="Arial"/>
                <a:cs typeface="Arial"/>
              </a:rPr>
              <a:t>Nature and social aspects of climate</a:t>
            </a:r>
            <a:endParaRPr lang="en-US" sz="2450"/>
          </a:p>
        </p:txBody>
      </p:sp>
      <p:sp>
        <p:nvSpPr>
          <p:cNvPr id="6" name="Text Placeholder 5">
            <a:extLst>
              <a:ext uri="{FF2B5EF4-FFF2-40B4-BE49-F238E27FC236}">
                <a16:creationId xmlns:a16="http://schemas.microsoft.com/office/drawing/2014/main" id="{0EA99D10-7A51-6256-BD56-FB2B13313210}"/>
              </a:ext>
            </a:extLst>
          </p:cNvPr>
          <p:cNvSpPr>
            <a:spLocks noGrp="1"/>
          </p:cNvSpPr>
          <p:nvPr>
            <p:ph type="body" sz="quarter" idx="19"/>
          </p:nvPr>
        </p:nvSpPr>
        <p:spPr>
          <a:xfrm>
            <a:off x="1019175" y="2821637"/>
            <a:ext cx="5083607" cy="3085713"/>
          </a:xfrm>
        </p:spPr>
        <p:txBody>
          <a:bodyPr wrap="square" lIns="0" tIns="0" rIns="0" bIns="0" numCol="1" spcCol="540000" anchor="t"/>
          <a:lstStyle/>
          <a:p>
            <a:r>
              <a:rPr lang="en-US" sz="1700" dirty="0">
                <a:latin typeface="Arial"/>
                <a:cs typeface="Arial"/>
              </a:rPr>
              <a:t>Reminds companies consider ‘</a:t>
            </a:r>
            <a:r>
              <a:rPr lang="en-US" sz="1700" b="1" dirty="0">
                <a:solidFill>
                  <a:schemeClr val="accent3"/>
                </a:solidFill>
                <a:latin typeface="Arial"/>
                <a:cs typeface="Arial"/>
              </a:rPr>
              <a:t>nature and social aspects</a:t>
            </a:r>
            <a:r>
              <a:rPr lang="en-US" sz="1700" dirty="0">
                <a:latin typeface="Arial"/>
                <a:cs typeface="Arial"/>
              </a:rPr>
              <a:t>’ of climate-related risks and opportunities </a:t>
            </a:r>
            <a:r>
              <a:rPr lang="en-US" sz="1700" b="1" dirty="0">
                <a:solidFill>
                  <a:schemeClr val="accent3"/>
                </a:solidFill>
                <a:latin typeface="Arial"/>
                <a:cs typeface="Arial"/>
              </a:rPr>
              <a:t>when they prepare climate-related disclosures</a:t>
            </a:r>
          </a:p>
          <a:p>
            <a:r>
              <a:rPr lang="en-US" sz="1700" b="1" dirty="0">
                <a:solidFill>
                  <a:schemeClr val="accent3"/>
                </a:solidFill>
                <a:latin typeface="Arial"/>
                <a:cs typeface="Arial"/>
              </a:rPr>
              <a:t>‘Nature’</a:t>
            </a:r>
            <a:r>
              <a:rPr lang="en-US" sz="1700" dirty="0">
                <a:latin typeface="Arial"/>
                <a:cs typeface="Arial"/>
              </a:rPr>
              <a:t> aspects might include those related to water or deforestation</a:t>
            </a:r>
            <a:endParaRPr lang="en-US" sz="1700" dirty="0"/>
          </a:p>
          <a:p>
            <a:r>
              <a:rPr lang="en-US" sz="1700" b="1" dirty="0">
                <a:solidFill>
                  <a:schemeClr val="accent3"/>
                </a:solidFill>
                <a:latin typeface="Arial"/>
                <a:cs typeface="Arial"/>
              </a:rPr>
              <a:t>‘Social’</a:t>
            </a:r>
            <a:r>
              <a:rPr lang="en-US" sz="1700" dirty="0">
                <a:latin typeface="Arial"/>
                <a:cs typeface="Arial"/>
              </a:rPr>
              <a:t> aspects might include the just transition to a lower-carbon economy</a:t>
            </a:r>
            <a:endParaRPr lang="en-GB" sz="1700" dirty="0">
              <a:latin typeface="Arial"/>
              <a:cs typeface="Arial"/>
            </a:endParaRPr>
          </a:p>
          <a:p>
            <a:r>
              <a:rPr lang="en-US" sz="1700" dirty="0">
                <a:latin typeface="Arial"/>
                <a:cs typeface="Arial"/>
              </a:rPr>
              <a:t>Helps companies apply IFRS S2 but </a:t>
            </a:r>
            <a:r>
              <a:rPr lang="en-US" sz="1700" b="1" dirty="0">
                <a:solidFill>
                  <a:schemeClr val="accent3"/>
                </a:solidFill>
                <a:latin typeface="Arial"/>
                <a:cs typeface="Arial"/>
              </a:rPr>
              <a:t>does not affect any of the requirements in the Standard.</a:t>
            </a:r>
          </a:p>
        </p:txBody>
      </p:sp>
      <p:sp>
        <p:nvSpPr>
          <p:cNvPr id="5" name="Footer Placeholder 4">
            <a:extLst>
              <a:ext uri="{FF2B5EF4-FFF2-40B4-BE49-F238E27FC236}">
                <a16:creationId xmlns:a16="http://schemas.microsoft.com/office/drawing/2014/main" id="{DE98A14E-D2DC-4167-C8E4-1514D408F7B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1028" name="Picture 4" descr="A high angle view of a forest&#10;&#10;Description automatically generated with low confidence">
            <a:extLst>
              <a:ext uri="{FF2B5EF4-FFF2-40B4-BE49-F238E27FC236}">
                <a16:creationId xmlns:a16="http://schemas.microsoft.com/office/drawing/2014/main" id="{F70B2640-8278-A6BA-CACD-C950A8886D8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 r="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78A13F-1313-C9A9-2CEE-C3B32AFFB2C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5" name="Picture 4" descr="A aerial view of a forest&#10;&#10;Description automatically generated">
            <a:extLst>
              <a:ext uri="{FF2B5EF4-FFF2-40B4-BE49-F238E27FC236}">
                <a16:creationId xmlns:a16="http://schemas.microsoft.com/office/drawing/2014/main" id="{BC67830F-73C6-2EF9-A46D-C017CE4CF93F}"/>
              </a:ext>
            </a:extLst>
          </p:cNvPr>
          <p:cNvPicPr>
            <a:picLocks noChangeAspect="1"/>
          </p:cNvPicPr>
          <p:nvPr/>
        </p:nvPicPr>
        <p:blipFill>
          <a:blip r:embed="rId2"/>
          <a:stretch>
            <a:fillRect/>
          </a:stretch>
        </p:blipFill>
        <p:spPr>
          <a:xfrm>
            <a:off x="0" y="-2931"/>
            <a:ext cx="12192000" cy="6863861"/>
          </a:xfrm>
          <a:prstGeom prst="rect">
            <a:avLst/>
          </a:prstGeom>
        </p:spPr>
      </p:pic>
      <p:sp>
        <p:nvSpPr>
          <p:cNvPr id="7" name="TextBox 6">
            <a:extLst>
              <a:ext uri="{FF2B5EF4-FFF2-40B4-BE49-F238E27FC236}">
                <a16:creationId xmlns:a16="http://schemas.microsoft.com/office/drawing/2014/main" id="{D49A75FD-83C5-90E2-C351-206C600BF788}"/>
              </a:ext>
            </a:extLst>
          </p:cNvPr>
          <p:cNvSpPr txBox="1"/>
          <p:nvPr/>
        </p:nvSpPr>
        <p:spPr>
          <a:xfrm>
            <a:off x="692458" y="4776186"/>
            <a:ext cx="715540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a:ea typeface="+mn-ea"/>
                <a:cs typeface="+mn-cs"/>
              </a:rPr>
              <a:t>FAQs, guides and resources curated by the IFRS Foundation and</a:t>
            </a:r>
            <a:br>
              <a:rPr kumimoji="0" lang="en-GB" sz="1800" b="0" i="0" u="none" strike="noStrike" kern="1200" cap="none" spc="0" normalizeH="0" baseline="0" noProof="0">
                <a:ln>
                  <a:noFill/>
                </a:ln>
                <a:solidFill>
                  <a:srgbClr val="5F6061"/>
                </a:solidFill>
                <a:effectLst/>
                <a:uLnTx/>
                <a:uFillTx/>
                <a:latin typeface="Arial" panose="020B0604020202020204"/>
                <a:ea typeface="+mn-ea"/>
                <a:cs typeface="+mn-cs"/>
              </a:rPr>
            </a:br>
            <a:r>
              <a:rPr kumimoji="0" lang="en-GB" sz="1800" b="0" i="0" u="none" strike="noStrike" kern="1200" cap="none" spc="0" normalizeH="0" baseline="0" noProof="0">
                <a:ln>
                  <a:noFill/>
                </a:ln>
                <a:solidFill>
                  <a:srgbClr val="5F6061"/>
                </a:solidFill>
                <a:effectLst/>
                <a:uLnTx/>
                <a:uFillTx/>
                <a:latin typeface="Arial" panose="020B0604020202020204"/>
                <a:ea typeface="+mn-ea"/>
                <a:cs typeface="+mn-cs"/>
              </a:rPr>
              <a:t>third-party organisations in support of global drive to build capacity</a:t>
            </a:r>
          </a:p>
        </p:txBody>
      </p:sp>
      <p:pic>
        <p:nvPicPr>
          <p:cNvPr id="3" name="Picture 2" descr="https://www.ifrs.org/sustainability/knowledge-hub/">
            <a:extLst>
              <a:ext uri="{FF2B5EF4-FFF2-40B4-BE49-F238E27FC236}">
                <a16:creationId xmlns:a16="http://schemas.microsoft.com/office/drawing/2014/main" id="{BD91A6C8-75F2-ED5F-2872-F2E98715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979" y="4776186"/>
            <a:ext cx="1521583" cy="1521583"/>
          </a:xfrm>
          <a:prstGeom prst="rect">
            <a:avLst/>
          </a:prstGeom>
        </p:spPr>
      </p:pic>
    </p:spTree>
    <p:extLst>
      <p:ext uri="{BB962C8B-B14F-4D97-AF65-F5344CB8AC3E}">
        <p14:creationId xmlns:p14="http://schemas.microsoft.com/office/powerpoint/2010/main" val="247847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0EF0C2F-1151-2524-2E78-9C60B8A253CA}"/>
              </a:ext>
            </a:extLst>
          </p:cNvPr>
          <p:cNvSpPr txBox="1">
            <a:spLocks/>
          </p:cNvSpPr>
          <p:nvPr/>
        </p:nvSpPr>
        <p:spPr>
          <a:xfrm>
            <a:off x="1023599" y="1797395"/>
            <a:ext cx="5695547" cy="326321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solidFill>
                <a:srgbClr val="FFFFF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a:solidFill>
                  <a:srgbClr val="FFFFFF"/>
                </a:solidFill>
              </a:rPr>
              <a:t>Visit ifrs.org to find out more</a:t>
            </a:r>
            <a:endParaRPr kumimoji="0" lang="en-GB"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81EE4CE-F2AB-2DCC-23EC-640072D582A9}"/>
              </a:ext>
            </a:extLst>
          </p:cNvPr>
          <p:cNvSpPr txBox="1"/>
          <p:nvPr/>
        </p:nvSpPr>
        <p:spPr>
          <a:xfrm>
            <a:off x="1110827" y="3298613"/>
            <a:ext cx="5486400" cy="3862596"/>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a:solidFill>
                  <a:schemeClr val="bg1"/>
                </a:solidFill>
                <a:hlinkClick r:id="rId2">
                  <a:extLst>
                    <a:ext uri="{A12FA001-AC4F-418D-AE19-62706E023703}">
                      <ahyp:hlinkClr xmlns:ahyp="http://schemas.microsoft.com/office/drawing/2018/hyperlinkcolor" val="tx"/>
                    </a:ext>
                  </a:extLst>
                </a:hlinkClick>
              </a:rPr>
              <a:t>Access</a:t>
            </a:r>
            <a:r>
              <a:rPr lang="en-US">
                <a:solidFill>
                  <a:schemeClr val="bg1"/>
                </a:solidFill>
              </a:rPr>
              <a:t> the Standards and supporting materials</a:t>
            </a:r>
          </a:p>
          <a:p>
            <a:pPr marL="285750" indent="-285750">
              <a:spcBef>
                <a:spcPts val="600"/>
              </a:spcBef>
              <a:spcAft>
                <a:spcPts val="600"/>
              </a:spcAft>
              <a:buFont typeface="Arial" panose="020B0604020202020204" pitchFamily="34" charset="0"/>
              <a:buChar char="•"/>
            </a:pPr>
            <a:r>
              <a:rPr lang="en-US">
                <a:solidFill>
                  <a:schemeClr val="bg1"/>
                </a:solidFill>
              </a:rPr>
              <a:t>Listen to the monthly </a:t>
            </a:r>
            <a:r>
              <a:rPr lang="en-US">
                <a:solidFill>
                  <a:schemeClr val="bg1"/>
                </a:solidFill>
                <a:hlinkClick r:id="rId3">
                  <a:extLst>
                    <a:ext uri="{A12FA001-AC4F-418D-AE19-62706E023703}">
                      <ahyp:hlinkClr xmlns:ahyp="http://schemas.microsoft.com/office/drawing/2018/hyperlinkcolor" val="tx"/>
                    </a:ext>
                  </a:extLst>
                </a:hlinkClick>
              </a:rPr>
              <a:t>podcast</a:t>
            </a:r>
            <a:endParaRPr lang="en-US">
              <a:solidFill>
                <a:schemeClr val="bg1"/>
              </a:solidFill>
            </a:endParaRPr>
          </a:p>
          <a:p>
            <a:pPr marL="285750" indent="-285750">
              <a:spcBef>
                <a:spcPts val="600"/>
              </a:spcBef>
              <a:spcAft>
                <a:spcPts val="600"/>
              </a:spcAft>
              <a:buFont typeface="Arial" panose="020B0604020202020204" pitchFamily="34" charset="0"/>
              <a:buChar char="•"/>
            </a:pPr>
            <a:r>
              <a:rPr lang="en-US">
                <a:solidFill>
                  <a:schemeClr val="bg1"/>
                </a:solidFill>
              </a:rPr>
              <a:t>Respond to live </a:t>
            </a:r>
            <a:r>
              <a:rPr lang="en-US">
                <a:solidFill>
                  <a:schemeClr val="bg2"/>
                </a:solidFill>
                <a:hlinkClick r:id="rId4">
                  <a:extLst>
                    <a:ext uri="{A12FA001-AC4F-418D-AE19-62706E023703}">
                      <ahyp:hlinkClr xmlns:ahyp="http://schemas.microsoft.com/office/drawing/2018/hyperlinkcolor" val="tx"/>
                    </a:ext>
                  </a:extLst>
                </a:hlinkClick>
              </a:rPr>
              <a:t>consultations</a:t>
            </a:r>
            <a:endParaRPr lang="en-US">
              <a:solidFill>
                <a:schemeClr val="bg2"/>
              </a:solidFill>
            </a:endParaRPr>
          </a:p>
          <a:p>
            <a:pPr marL="285750" indent="-285750">
              <a:spcBef>
                <a:spcPts val="600"/>
              </a:spcBef>
              <a:spcAft>
                <a:spcPts val="600"/>
              </a:spcAft>
              <a:buFont typeface="Arial" panose="020B0604020202020204" pitchFamily="34" charset="0"/>
              <a:buChar char="•"/>
            </a:pPr>
            <a:r>
              <a:rPr lang="en-US">
                <a:solidFill>
                  <a:schemeClr val="bg1"/>
                </a:solidFill>
                <a:hlinkClick r:id="rId5">
                  <a:extLst>
                    <a:ext uri="{A12FA001-AC4F-418D-AE19-62706E023703}">
                      <ahyp:hlinkClr xmlns:ahyp="http://schemas.microsoft.com/office/drawing/2018/hyperlinkcolor" val="tx"/>
                    </a:ext>
                  </a:extLst>
                </a:hlinkClick>
              </a:rPr>
              <a:t>Sign up </a:t>
            </a:r>
            <a:r>
              <a:rPr lang="en-US">
                <a:solidFill>
                  <a:schemeClr val="bg1"/>
                </a:solidFill>
              </a:rPr>
              <a:t>for news alerts</a:t>
            </a:r>
          </a:p>
          <a:p>
            <a:pPr marL="285750" indent="-285750">
              <a:spcBef>
                <a:spcPts val="600"/>
              </a:spcBef>
              <a:spcAft>
                <a:spcPts val="600"/>
              </a:spcAft>
              <a:buFont typeface="Arial" panose="020B0604020202020204" pitchFamily="34" charset="0"/>
              <a:buChar char="•"/>
            </a:pPr>
            <a:r>
              <a:rPr lang="en-US">
                <a:solidFill>
                  <a:schemeClr val="bg1"/>
                </a:solidFill>
              </a:rPr>
              <a:t>Learn about </a:t>
            </a:r>
            <a:r>
              <a:rPr lang="en-US">
                <a:solidFill>
                  <a:schemeClr val="bg2"/>
                </a:solidFill>
                <a:hlinkClick r:id="rId6">
                  <a:extLst>
                    <a:ext uri="{A12FA001-AC4F-418D-AE19-62706E023703}">
                      <ahyp:hlinkClr xmlns:ahyp="http://schemas.microsoft.com/office/drawing/2018/hyperlinkcolor" val="tx"/>
                    </a:ext>
                  </a:extLst>
                </a:hlinkClick>
              </a:rPr>
              <a:t>digital financial reporting</a:t>
            </a:r>
            <a:r>
              <a:rPr lang="en-US">
                <a:solidFill>
                  <a:schemeClr val="bg2"/>
                </a:solidFill>
              </a:rPr>
              <a:t> </a:t>
            </a:r>
            <a:r>
              <a:rPr lang="en-US">
                <a:solidFill>
                  <a:schemeClr val="bg1"/>
                </a:solidFill>
              </a:rPr>
              <a:t>resources</a:t>
            </a:r>
            <a:endParaRPr lang="en-US">
              <a:solidFill>
                <a:schemeClr val="bg1"/>
              </a:solidFill>
              <a:cs typeface="Arial"/>
            </a:endParaRPr>
          </a:p>
          <a:p>
            <a:pPr marL="285750" indent="-285750">
              <a:spcBef>
                <a:spcPts val="600"/>
              </a:spcBef>
              <a:spcAft>
                <a:spcPts val="600"/>
              </a:spcAft>
              <a:buFont typeface="Arial" panose="020B0604020202020204" pitchFamily="34" charset="0"/>
              <a:buChar char="•"/>
            </a:pPr>
            <a:r>
              <a:rPr lang="en-US">
                <a:solidFill>
                  <a:schemeClr val="bg1"/>
                </a:solidFill>
                <a:hlinkClick r:id="rId7">
                  <a:extLst>
                    <a:ext uri="{A12FA001-AC4F-418D-AE19-62706E023703}">
                      <ahyp:hlinkClr xmlns:ahyp="http://schemas.microsoft.com/office/drawing/2018/hyperlinkcolor" val="tx"/>
                    </a:ext>
                  </a:extLst>
                </a:hlinkClick>
              </a:rPr>
              <a:t>Observe</a:t>
            </a:r>
            <a:r>
              <a:rPr lang="en-US">
                <a:solidFill>
                  <a:schemeClr val="bg1"/>
                </a:solidFill>
              </a:rPr>
              <a:t> ISSB meetings</a:t>
            </a:r>
          </a:p>
          <a:p>
            <a:pPr marL="285750" indent="-285750">
              <a:spcBef>
                <a:spcPts val="600"/>
              </a:spcBef>
              <a:spcAft>
                <a:spcPts val="600"/>
              </a:spcAft>
              <a:buFont typeface="Arial" panose="020B0604020202020204" pitchFamily="34" charset="0"/>
              <a:buChar char="•"/>
            </a:pPr>
            <a:r>
              <a:rPr lang="en-US">
                <a:solidFill>
                  <a:schemeClr val="bg1"/>
                </a:solidFill>
                <a:hlinkClick r:id="rId8">
                  <a:extLst>
                    <a:ext uri="{A12FA001-AC4F-418D-AE19-62706E023703}">
                      <ahyp:hlinkClr xmlns:ahyp="http://schemas.microsoft.com/office/drawing/2018/hyperlinkcolor" val="tx"/>
                    </a:ext>
                  </a:extLst>
                </a:hlinkClick>
              </a:rPr>
              <a:t>Join</a:t>
            </a:r>
            <a:r>
              <a:rPr lang="en-US">
                <a:solidFill>
                  <a:schemeClr val="bg1"/>
                </a:solidFill>
              </a:rPr>
              <a:t> the team</a:t>
            </a: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GB">
              <a:solidFill>
                <a:schemeClr val="bg1"/>
              </a:solidFill>
            </a:endParaRPr>
          </a:p>
        </p:txBody>
      </p:sp>
    </p:spTree>
    <p:extLst>
      <p:ext uri="{BB962C8B-B14F-4D97-AF65-F5344CB8AC3E}">
        <p14:creationId xmlns:p14="http://schemas.microsoft.com/office/powerpoint/2010/main" val="1617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6" descr="A picture containing grass, outdoor, sky, sunrise&#10;&#10;Description automatically generated">
            <a:extLst>
              <a:ext uri="{FF2B5EF4-FFF2-40B4-BE49-F238E27FC236}">
                <a16:creationId xmlns:a16="http://schemas.microsoft.com/office/drawing/2014/main" id="{49C598FC-9A49-897B-E47F-11CB9BAB752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6985570" y="1351313"/>
            <a:ext cx="4834954" cy="5138387"/>
          </a:xfrm>
        </p:spPr>
      </p:pic>
      <p:sp>
        <p:nvSpPr>
          <p:cNvPr id="9" name="Text Placeholder 8">
            <a:extLst>
              <a:ext uri="{FF2B5EF4-FFF2-40B4-BE49-F238E27FC236}">
                <a16:creationId xmlns:a16="http://schemas.microsoft.com/office/drawing/2014/main" id="{1658095F-7610-560C-90B4-299F6B4F689A}"/>
              </a:ext>
            </a:extLst>
          </p:cNvPr>
          <p:cNvSpPr>
            <a:spLocks noGrp="1"/>
          </p:cNvSpPr>
          <p:nvPr>
            <p:ph type="body" sz="quarter" idx="19"/>
          </p:nvPr>
        </p:nvSpPr>
        <p:spPr>
          <a:xfrm>
            <a:off x="1019173" y="2214867"/>
            <a:ext cx="5753954" cy="4273404"/>
          </a:xfrm>
        </p:spPr>
        <p:txBody>
          <a:bodyPr wrap="square" lIns="0" tIns="0" rIns="0" bIns="0" numCol="1" spcCol="540000" anchor="t"/>
          <a:lstStyle/>
          <a:p>
            <a:r>
              <a:rPr lang="en-GB" sz="1800" dirty="0">
                <a:latin typeface="Arial"/>
                <a:cs typeface="Arial"/>
              </a:rPr>
              <a:t>High level of focus on </a:t>
            </a:r>
            <a:r>
              <a:rPr lang="en-GB" sz="1800" b="1" dirty="0">
                <a:solidFill>
                  <a:schemeClr val="accent3"/>
                </a:solidFill>
                <a:latin typeface="Arial"/>
                <a:cs typeface="Arial"/>
              </a:rPr>
              <a:t>supporting</a:t>
            </a:r>
            <a:br>
              <a:rPr lang="en-GB" sz="1800" b="1" dirty="0">
                <a:latin typeface="Arial"/>
                <a:cs typeface="Arial"/>
              </a:rPr>
            </a:br>
            <a:r>
              <a:rPr lang="en-GB" sz="1800" b="1" dirty="0">
                <a:solidFill>
                  <a:schemeClr val="accent3"/>
                </a:solidFill>
                <a:latin typeface="Arial"/>
                <a:cs typeface="Arial"/>
              </a:rPr>
              <a:t>implementation of IFRS S1 and IFRS S2</a:t>
            </a:r>
            <a:endParaRPr lang="en-US" sz="1800" b="1" dirty="0">
              <a:solidFill>
                <a:schemeClr val="accent3"/>
              </a:solidFill>
              <a:latin typeface="Arial"/>
              <a:cs typeface="Arial"/>
            </a:endParaRPr>
          </a:p>
          <a:p>
            <a:r>
              <a:rPr lang="en-GB" sz="1800" dirty="0">
                <a:latin typeface="Arial"/>
                <a:cs typeface="Arial"/>
              </a:rPr>
              <a:t>Next, equal focus on </a:t>
            </a:r>
            <a:r>
              <a:rPr lang="en-GB" sz="1800" b="1" dirty="0">
                <a:solidFill>
                  <a:schemeClr val="accent3"/>
                </a:solidFill>
                <a:latin typeface="Arial"/>
                <a:cs typeface="Arial"/>
              </a:rPr>
              <a:t>enhancing SASB Standards</a:t>
            </a:r>
            <a:br>
              <a:rPr lang="en-GB" sz="1800" b="1" dirty="0">
                <a:latin typeface="Arial"/>
                <a:cs typeface="Arial"/>
              </a:rPr>
            </a:br>
            <a:r>
              <a:rPr lang="en-GB" sz="1800" dirty="0">
                <a:latin typeface="Arial"/>
                <a:cs typeface="Arial"/>
              </a:rPr>
              <a:t>and </a:t>
            </a:r>
            <a:r>
              <a:rPr lang="en-GB" sz="1800" b="1" dirty="0">
                <a:solidFill>
                  <a:schemeClr val="accent3"/>
                </a:solidFill>
                <a:latin typeface="Arial"/>
                <a:cs typeface="Arial"/>
              </a:rPr>
              <a:t>beginning new research and standard-setting projects</a:t>
            </a:r>
            <a:endParaRPr lang="en-GB" sz="1800" dirty="0">
              <a:solidFill>
                <a:schemeClr val="accent3"/>
              </a:solidFill>
              <a:latin typeface="Arial"/>
              <a:cs typeface="Arial"/>
            </a:endParaRPr>
          </a:p>
          <a:p>
            <a:r>
              <a:rPr lang="en-GB" sz="1800" dirty="0">
                <a:solidFill>
                  <a:srgbClr val="5F6061"/>
                </a:solidFill>
                <a:latin typeface="Arial"/>
                <a:cs typeface="Arial"/>
              </a:rPr>
              <a:t>Some capacity reserved for flexibility to </a:t>
            </a:r>
            <a:r>
              <a:rPr lang="en-GB" sz="1800" b="1" dirty="0">
                <a:solidFill>
                  <a:schemeClr val="accent3"/>
                </a:solidFill>
                <a:latin typeface="Arial"/>
                <a:cs typeface="Arial"/>
              </a:rPr>
              <a:t>address emerging issues</a:t>
            </a:r>
            <a:r>
              <a:rPr lang="en-GB" sz="1800" dirty="0">
                <a:solidFill>
                  <a:srgbClr val="5F6061"/>
                </a:solidFill>
                <a:latin typeface="Arial"/>
                <a:cs typeface="Arial"/>
              </a:rPr>
              <a:t> </a:t>
            </a:r>
          </a:p>
          <a:p>
            <a:r>
              <a:rPr lang="en-GB" sz="1800" dirty="0">
                <a:solidFill>
                  <a:srgbClr val="5F6061"/>
                </a:solidFill>
                <a:latin typeface="Arial"/>
                <a:cs typeface="Arial"/>
              </a:rPr>
              <a:t>Furthermore, three</a:t>
            </a:r>
            <a:r>
              <a:rPr lang="en-GB" sz="1800" dirty="0">
                <a:latin typeface="Arial"/>
                <a:cs typeface="Arial"/>
              </a:rPr>
              <a:t> activities </a:t>
            </a:r>
            <a:r>
              <a:rPr lang="en-GB" sz="1800" b="1" dirty="0">
                <a:solidFill>
                  <a:schemeClr val="accent3"/>
                </a:solidFill>
                <a:latin typeface="Arial"/>
                <a:cs typeface="Arial"/>
              </a:rPr>
              <a:t>integral</a:t>
            </a:r>
            <a:r>
              <a:rPr lang="en-GB" sz="1800" dirty="0">
                <a:latin typeface="Arial"/>
                <a:cs typeface="Arial"/>
              </a:rPr>
              <a:t> to all work:</a:t>
            </a:r>
            <a:endParaRPr lang="en-GB"/>
          </a:p>
          <a:p>
            <a:pPr marL="800100" lvl="1" indent="-342900">
              <a:buAutoNum type="arabicPeriod"/>
            </a:pPr>
            <a:r>
              <a:rPr lang="en-GB" dirty="0">
                <a:latin typeface="Arial"/>
                <a:cs typeface="Arial"/>
              </a:rPr>
              <a:t>interoperability with other standard-</a:t>
            </a:r>
            <a:br>
              <a:rPr lang="en-GB" dirty="0">
                <a:latin typeface="Arial"/>
                <a:cs typeface="Arial"/>
              </a:rPr>
            </a:br>
            <a:r>
              <a:rPr lang="en-GB" dirty="0">
                <a:latin typeface="Arial"/>
                <a:cs typeface="Arial"/>
              </a:rPr>
              <a:t>setting initiatives</a:t>
            </a:r>
          </a:p>
          <a:p>
            <a:pPr marL="800100" lvl="1" indent="-342900">
              <a:buAutoNum type="arabicPeriod"/>
            </a:pPr>
            <a:r>
              <a:rPr lang="en-GB" dirty="0">
                <a:latin typeface="Arial"/>
                <a:cs typeface="Arial"/>
              </a:rPr>
              <a:t>connectivity with IASB</a:t>
            </a:r>
          </a:p>
          <a:p>
            <a:pPr marL="800100" lvl="1" indent="-342900">
              <a:buAutoNum type="arabicPeriod"/>
            </a:pPr>
            <a:r>
              <a:rPr lang="en-GB" dirty="0">
                <a:latin typeface="Arial"/>
                <a:cs typeface="Arial"/>
              </a:rPr>
              <a:t>stakeholder engagement</a:t>
            </a:r>
          </a:p>
          <a:p>
            <a:endParaRPr lang="en-GB" sz="1800">
              <a:latin typeface="Arial"/>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73D8706-23B3-E2F3-F500-60E4E40746C2}"/>
              </a:ext>
            </a:extLst>
          </p:cNvPr>
          <p:cNvSpPr>
            <a:spLocks noGrp="1"/>
          </p:cNvSpPr>
          <p:nvPr>
            <p:ph type="body" sz="quarter" idx="10"/>
          </p:nvPr>
        </p:nvSpPr>
        <p:spPr>
          <a:xfrm>
            <a:off x="1019174" y="1351313"/>
            <a:ext cx="5753954" cy="544169"/>
          </a:xfrm>
        </p:spPr>
        <p:txBody>
          <a:bodyPr lIns="0" tIns="0" rIns="0" bIns="0" anchor="t"/>
          <a:lstStyle/>
          <a:p>
            <a:r>
              <a:rPr lang="en-GB" sz="3300">
                <a:latin typeface="Arial"/>
                <a:cs typeface="Arial"/>
              </a:rPr>
              <a:t>ISSB work plan</a:t>
            </a:r>
            <a:endParaRPr lang="en-US"/>
          </a:p>
        </p:txBody>
      </p:sp>
    </p:spTree>
    <p:extLst>
      <p:ext uri="{BB962C8B-B14F-4D97-AF65-F5344CB8AC3E}">
        <p14:creationId xmlns:p14="http://schemas.microsoft.com/office/powerpoint/2010/main" val="93766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B7E2B-C3F6-CB53-2A46-00CF34742167}"/>
              </a:ext>
            </a:extLst>
          </p:cNvPr>
          <p:cNvSpPr>
            <a:spLocks noGrp="1"/>
          </p:cNvSpPr>
          <p:nvPr>
            <p:ph type="body" sz="quarter" idx="14"/>
          </p:nvPr>
        </p:nvSpPr>
        <p:spPr>
          <a:xfrm>
            <a:off x="1019172" y="1351312"/>
            <a:ext cx="9801227" cy="672221"/>
          </a:xfrm>
        </p:spPr>
        <p:txBody>
          <a:bodyPr/>
          <a:lstStyle/>
          <a:p>
            <a:r>
              <a:rPr lang="en-GB" noProof="0">
                <a:ea typeface="Source Sans Pro" panose="020B0503030403020204" pitchFamily="34" charset="0"/>
                <a:cs typeface="Calibri" panose="020F0502020204030204" pitchFamily="34" charset="0"/>
              </a:rPr>
              <a:t>Jurisdictions taking steps towards ISSB Standards</a:t>
            </a:r>
            <a:endParaRPr lang="en-GB" noProof="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0E407852-6748-B4B6-0284-D483DDB5CBE9}"/>
              </a:ext>
            </a:extLst>
          </p:cNvPr>
          <p:cNvSpPr>
            <a:spLocks noGrp="1"/>
          </p:cNvSpPr>
          <p:nvPr>
            <p:ph type="ftr" sz="quarter" idx="3"/>
          </p:nvPr>
        </p:nvSpPr>
        <p:spPr>
          <a:xfrm>
            <a:off x="11207751" y="378132"/>
            <a:ext cx="612773" cy="2618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37" name="TextBox 36">
            <a:extLst>
              <a:ext uri="{FF2B5EF4-FFF2-40B4-BE49-F238E27FC236}">
                <a16:creationId xmlns:a16="http://schemas.microsoft.com/office/drawing/2014/main" id="{02D16364-9257-10C9-021B-95F32B874A29}"/>
              </a:ext>
            </a:extLst>
          </p:cNvPr>
          <p:cNvSpPr txBox="1"/>
          <p:nvPr/>
        </p:nvSpPr>
        <p:spPr>
          <a:xfrm>
            <a:off x="1019152" y="2051706"/>
            <a:ext cx="1018859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1A99D2"/>
                </a:solidFill>
                <a:effectLst/>
                <a:uLnTx/>
                <a:uFillTx/>
                <a:latin typeface="Arial" panose="020B0604020202020204"/>
                <a:ea typeface="+mn-ea"/>
                <a:cs typeface="+mn-cs"/>
              </a:rPr>
              <a:t>More than 20 jurisdictions </a:t>
            </a:r>
            <a:r>
              <a:rPr kumimoji="0" lang="en-GB" sz="2200" b="0" i="0" u="none" strike="noStrike" kern="1200" cap="none" spc="0" normalizeH="0" baseline="0" noProof="0">
                <a:ln>
                  <a:noFill/>
                </a:ln>
                <a:solidFill>
                  <a:srgbClr val="5F6061"/>
                </a:solidFill>
                <a:effectLst/>
                <a:uLnTx/>
                <a:uFillTx/>
                <a:latin typeface="Arial" panose="020B0604020202020204"/>
                <a:ea typeface="+mn-ea"/>
                <a:cs typeface="+mn-cs"/>
              </a:rPr>
              <a:t>have already decided to use or are taking steps to introduce ISSB Standards in their legal or regulatory frameworks. </a:t>
            </a:r>
            <a:br>
              <a:rPr kumimoji="0" lang="en-GB" sz="2200" b="0" i="0" u="none" strike="noStrike" kern="1200" cap="none" spc="0" normalizeH="0" baseline="0" noProof="0">
                <a:ln>
                  <a:noFill/>
                </a:ln>
                <a:solidFill>
                  <a:srgbClr val="5F6061"/>
                </a:solidFill>
                <a:effectLst/>
                <a:uLnTx/>
                <a:uFillTx/>
                <a:latin typeface="Arial" panose="020B0604020202020204"/>
                <a:ea typeface="+mn-ea"/>
                <a:cs typeface="+mn-cs"/>
              </a:rPr>
            </a:br>
            <a:endParaRPr kumimoji="0" lang="en-GB" sz="2200" b="0" i="0" u="none" strike="noStrike" kern="1200" cap="none" spc="0" normalizeH="0" baseline="0" noProof="0">
              <a:ln>
                <a:noFill/>
              </a:ln>
              <a:solidFill>
                <a:srgbClr val="57575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575757"/>
                </a:solidFill>
                <a:effectLst/>
                <a:uLnTx/>
                <a:uFillTx/>
                <a:latin typeface="Arial" panose="020B0604020202020204"/>
                <a:ea typeface="+mn-ea"/>
                <a:cs typeface="+mn-cs"/>
              </a:rPr>
              <a:t>Together, these jurisdictions account for:</a:t>
            </a:r>
            <a:endParaRPr kumimoji="0" lang="en-GB" sz="2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B7DEA887-0155-255E-F1F0-657A3329E656}"/>
              </a:ext>
            </a:extLst>
          </p:cNvPr>
          <p:cNvSpPr/>
          <p:nvPr/>
        </p:nvSpPr>
        <p:spPr>
          <a:xfrm>
            <a:off x="1001700" y="3498256"/>
            <a:ext cx="10402024" cy="316772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Top Corners Rounded 2">
            <a:extLst>
              <a:ext uri="{FF2B5EF4-FFF2-40B4-BE49-F238E27FC236}">
                <a16:creationId xmlns:a16="http://schemas.microsoft.com/office/drawing/2014/main" id="{3A043F4F-9C2C-4A93-5434-F82D9411AFC6}"/>
              </a:ext>
            </a:extLst>
          </p:cNvPr>
          <p:cNvSpPr/>
          <p:nvPr/>
        </p:nvSpPr>
        <p:spPr>
          <a:xfrm>
            <a:off x="1611045" y="4011833"/>
            <a:ext cx="2614573" cy="1736611"/>
          </a:xfrm>
          <a:prstGeom prst="round2SameRect">
            <a:avLst/>
          </a:prstGeom>
          <a:noFill/>
          <a:ln w="47625">
            <a:solidFill>
              <a:srgbClr val="1A99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6328FA7-D71E-5578-9A03-3FDC8BFCC88C}"/>
              </a:ext>
            </a:extLst>
          </p:cNvPr>
          <p:cNvSpPr txBox="1"/>
          <p:nvPr/>
        </p:nvSpPr>
        <p:spPr>
          <a:xfrm>
            <a:off x="2073012" y="4456084"/>
            <a:ext cx="2049956" cy="1099401"/>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Source Sans Pro Light" panose="020B0403030403020204" pitchFamily="34" charset="0"/>
                <a:cs typeface="Calibri" panose="020F0502020204030204" pitchFamily="34" charset="0"/>
              </a:rPr>
              <a:t>of global </a:t>
            </a:r>
            <a:r>
              <a:rPr kumimoji="0" lang="en-GB" sz="2000" b="1" i="0" u="none" strike="noStrike" kern="1200" cap="none" spc="0" normalizeH="0" baseline="0" noProof="0">
                <a:ln>
                  <a:noFill/>
                </a:ln>
                <a:solidFill>
                  <a:srgbClr val="1A99D2"/>
                </a:solidFill>
                <a:effectLst/>
                <a:uLnTx/>
                <a:uFillTx/>
                <a:latin typeface="Arial" panose="020B0604020202020204" pitchFamily="34" charset="0"/>
                <a:ea typeface="Source Sans Pro Light" panose="020B0403030403020204" pitchFamily="34" charset="0"/>
                <a:cs typeface="Calibri" panose="020F0502020204030204" pitchFamily="34" charset="0"/>
              </a:rPr>
              <a:t>gross domestic product </a:t>
            </a: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Source Sans Pro Light" panose="020B0403030403020204" pitchFamily="34" charset="0"/>
                <a:cs typeface="Calibri" panose="020F0502020204030204" pitchFamily="34" charset="0"/>
              </a:rPr>
              <a:t>(GDP)</a:t>
            </a:r>
          </a:p>
        </p:txBody>
      </p:sp>
      <p:sp>
        <p:nvSpPr>
          <p:cNvPr id="6" name="Oval 5">
            <a:extLst>
              <a:ext uri="{FF2B5EF4-FFF2-40B4-BE49-F238E27FC236}">
                <a16:creationId xmlns:a16="http://schemas.microsoft.com/office/drawing/2014/main" id="{A27FC722-EEFB-27D5-FA44-73E3ABF91681}"/>
              </a:ext>
            </a:extLst>
          </p:cNvPr>
          <p:cNvSpPr/>
          <p:nvPr/>
        </p:nvSpPr>
        <p:spPr>
          <a:xfrm>
            <a:off x="1226481" y="3605048"/>
            <a:ext cx="1121034" cy="1121034"/>
          </a:xfrm>
          <a:prstGeom prst="ellipse">
            <a:avLst/>
          </a:prstGeom>
          <a:solidFill>
            <a:schemeClr val="accent3"/>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C84B84F-71AC-2FD9-9D3A-B92FC9A9EF6D}"/>
              </a:ext>
            </a:extLst>
          </p:cNvPr>
          <p:cNvSpPr txBox="1"/>
          <p:nvPr/>
        </p:nvSpPr>
        <p:spPr>
          <a:xfrm>
            <a:off x="1202355" y="3890257"/>
            <a:ext cx="1157896" cy="5119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Source Sans Pro" panose="020B0503030403020204" pitchFamily="34" charset="0"/>
                <a:cs typeface="+mn-cs"/>
              </a:rPr>
              <a:t>~55%</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Source Sans Pro" panose="020B0503030403020204" pitchFamily="34" charset="0"/>
              <a:cs typeface="+mn-cs"/>
            </a:endParaRPr>
          </a:p>
        </p:txBody>
      </p:sp>
      <p:sp>
        <p:nvSpPr>
          <p:cNvPr id="9" name="Rectangle: Top Corners Rounded 8">
            <a:extLst>
              <a:ext uri="{FF2B5EF4-FFF2-40B4-BE49-F238E27FC236}">
                <a16:creationId xmlns:a16="http://schemas.microsoft.com/office/drawing/2014/main" id="{2F3BDFA1-30C7-AE20-0C2E-DD727472D9F7}"/>
              </a:ext>
            </a:extLst>
          </p:cNvPr>
          <p:cNvSpPr/>
          <p:nvPr/>
        </p:nvSpPr>
        <p:spPr>
          <a:xfrm>
            <a:off x="5006135" y="4011834"/>
            <a:ext cx="2614573" cy="1736611"/>
          </a:xfrm>
          <a:prstGeom prst="round2SameRect">
            <a:avLst/>
          </a:prstGeom>
          <a:noFill/>
          <a:ln w="47625">
            <a:solidFill>
              <a:srgbClr val="1A99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307FC20-9498-08CF-0ECD-AECBC6DD6E82}"/>
              </a:ext>
            </a:extLst>
          </p:cNvPr>
          <p:cNvSpPr txBox="1"/>
          <p:nvPr/>
        </p:nvSpPr>
        <p:spPr>
          <a:xfrm>
            <a:off x="5410475" y="4451441"/>
            <a:ext cx="2069317" cy="1123712"/>
          </a:xfrm>
          <a:prstGeom prst="roundRect">
            <a:avLst/>
          </a:prstGeom>
          <a:solidFill>
            <a:schemeClr val="bg1"/>
          </a:solidFill>
          <a:ln w="476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Source Sans Pro Light" panose="020B0403030403020204" pitchFamily="34" charset="0"/>
                <a:cs typeface="Calibri" panose="020F0502020204030204" pitchFamily="34" charset="0"/>
              </a:rPr>
              <a:t>of </a:t>
            </a:r>
            <a:r>
              <a:rPr kumimoji="0" lang="en-GB" sz="2000" b="1" i="0" u="none" strike="noStrike" kern="1200" cap="none" spc="0" normalizeH="0" baseline="0" noProof="0">
                <a:ln>
                  <a:noFill/>
                </a:ln>
                <a:solidFill>
                  <a:srgbClr val="1A99D2"/>
                </a:solidFill>
                <a:effectLst/>
                <a:uLnTx/>
                <a:uFillTx/>
                <a:latin typeface="Arial" panose="020B0604020202020204" pitchFamily="34" charset="0"/>
                <a:ea typeface="Source Sans Pro Light" panose="020B0403030403020204" pitchFamily="34" charset="0"/>
                <a:cs typeface="Calibri" panose="020F0502020204030204" pitchFamily="34" charset="0"/>
              </a:rPr>
              <a:t>global market capitalisation</a:t>
            </a:r>
            <a:r>
              <a:rPr kumimoji="0" lang="en-GB" sz="2000" b="1" i="0" u="none" strike="noStrike" kern="1200" cap="none" spc="0" normalizeH="0" baseline="0" noProof="0">
                <a:ln>
                  <a:noFill/>
                </a:ln>
                <a:solidFill>
                  <a:schemeClr val="tx2"/>
                </a:solidFill>
                <a:effectLst/>
                <a:uLnTx/>
                <a:uFillTx/>
                <a:latin typeface="Arial" panose="020B0604020202020204" pitchFamily="34" charset="0"/>
                <a:ea typeface="Source Sans Pro Light" panose="020B0403030403020204" pitchFamily="34" charset="0"/>
                <a:cs typeface="Calibri" panose="020F0502020204030204" pitchFamily="34" charset="0"/>
              </a:rPr>
              <a:t>*</a:t>
            </a:r>
          </a:p>
        </p:txBody>
      </p:sp>
      <p:sp>
        <p:nvSpPr>
          <p:cNvPr id="11" name="Oval 10">
            <a:extLst>
              <a:ext uri="{FF2B5EF4-FFF2-40B4-BE49-F238E27FC236}">
                <a16:creationId xmlns:a16="http://schemas.microsoft.com/office/drawing/2014/main" id="{223E6DA3-15A1-0C21-12B4-40AC5755836B}"/>
              </a:ext>
            </a:extLst>
          </p:cNvPr>
          <p:cNvSpPr/>
          <p:nvPr/>
        </p:nvSpPr>
        <p:spPr>
          <a:xfrm>
            <a:off x="4621571" y="3605048"/>
            <a:ext cx="1121034" cy="1121034"/>
          </a:xfrm>
          <a:prstGeom prst="ellipse">
            <a:avLst/>
          </a:prstGeom>
          <a:solidFill>
            <a:schemeClr val="accent3"/>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CDD977C-ED36-9109-A769-5E7BE880F6BC}"/>
              </a:ext>
            </a:extLst>
          </p:cNvPr>
          <p:cNvSpPr txBox="1"/>
          <p:nvPr/>
        </p:nvSpPr>
        <p:spPr>
          <a:xfrm>
            <a:off x="4603140" y="3909614"/>
            <a:ext cx="11578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Source Sans Pro" panose="020B0503030403020204" pitchFamily="34" charset="0"/>
                <a:cs typeface="+mn-cs"/>
              </a:rPr>
              <a:t>40%+</a:t>
            </a:r>
          </a:p>
        </p:txBody>
      </p:sp>
      <p:sp>
        <p:nvSpPr>
          <p:cNvPr id="13" name="Rectangle: Top Corners Rounded 12">
            <a:extLst>
              <a:ext uri="{FF2B5EF4-FFF2-40B4-BE49-F238E27FC236}">
                <a16:creationId xmlns:a16="http://schemas.microsoft.com/office/drawing/2014/main" id="{960A5DD3-F5FB-FDA8-CCF1-BF5D7FE221A7}"/>
              </a:ext>
            </a:extLst>
          </p:cNvPr>
          <p:cNvSpPr/>
          <p:nvPr/>
        </p:nvSpPr>
        <p:spPr>
          <a:xfrm>
            <a:off x="8375071" y="4011833"/>
            <a:ext cx="2614573" cy="1736611"/>
          </a:xfrm>
          <a:prstGeom prst="round2SameRect">
            <a:avLst/>
          </a:prstGeom>
          <a:noFill/>
          <a:ln w="47625">
            <a:solidFill>
              <a:srgbClr val="1A99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70D9AF4-4D85-E11F-3A27-5560CCC9183F}"/>
              </a:ext>
            </a:extLst>
          </p:cNvPr>
          <p:cNvSpPr txBox="1"/>
          <p:nvPr/>
        </p:nvSpPr>
        <p:spPr>
          <a:xfrm>
            <a:off x="8813480" y="4382976"/>
            <a:ext cx="2104848" cy="1123712"/>
          </a:xfrm>
          <a:prstGeom prst="roundRect">
            <a:avLst/>
          </a:prstGeom>
          <a:solidFill>
            <a:schemeClr val="bg1"/>
          </a:solidFill>
          <a:ln w="476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Source Sans Pro Light" panose="020B0403030403020204" pitchFamily="34" charset="0"/>
                <a:cs typeface="Calibri" panose="020F0502020204030204" pitchFamily="34" charset="0"/>
              </a:rPr>
              <a:t>of </a:t>
            </a:r>
            <a:r>
              <a:rPr kumimoji="0" lang="en-GB" sz="2000" b="1" i="0" u="none" strike="noStrike" kern="1200" cap="none" spc="0" normalizeH="0" baseline="0" noProof="0">
                <a:ln>
                  <a:noFill/>
                </a:ln>
                <a:solidFill>
                  <a:srgbClr val="1A99D2"/>
                </a:solidFill>
                <a:effectLst/>
                <a:uLnTx/>
                <a:uFillTx/>
                <a:latin typeface="Arial" panose="020B0604020202020204" pitchFamily="34" charset="0"/>
                <a:ea typeface="Source Sans Pro Light" panose="020B0403030403020204" pitchFamily="34" charset="0"/>
                <a:cs typeface="Calibri" panose="020F0502020204030204" pitchFamily="34" charset="0"/>
              </a:rPr>
              <a:t>global greenhouse gas emissions</a:t>
            </a:r>
          </a:p>
        </p:txBody>
      </p:sp>
      <p:sp>
        <p:nvSpPr>
          <p:cNvPr id="15" name="Oval 14">
            <a:extLst>
              <a:ext uri="{FF2B5EF4-FFF2-40B4-BE49-F238E27FC236}">
                <a16:creationId xmlns:a16="http://schemas.microsoft.com/office/drawing/2014/main" id="{847D8712-7EF2-3428-D68C-3AC9660319C0}"/>
              </a:ext>
            </a:extLst>
          </p:cNvPr>
          <p:cNvSpPr/>
          <p:nvPr/>
        </p:nvSpPr>
        <p:spPr>
          <a:xfrm>
            <a:off x="7990507" y="3605048"/>
            <a:ext cx="1121034" cy="1121034"/>
          </a:xfrm>
          <a:prstGeom prst="ellipse">
            <a:avLst/>
          </a:prstGeom>
          <a:solidFill>
            <a:schemeClr val="accent3"/>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B3CAC650-2674-BFAA-3034-E30A08D7176C}"/>
              </a:ext>
            </a:extLst>
          </p:cNvPr>
          <p:cNvSpPr txBox="1"/>
          <p:nvPr/>
        </p:nvSpPr>
        <p:spPr>
          <a:xfrm>
            <a:off x="7953645" y="3890257"/>
            <a:ext cx="1157896" cy="5119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Source Sans Pro" panose="020B0503030403020204" pitchFamily="34" charset="0"/>
                <a:cs typeface="+mn-cs"/>
              </a:rPr>
              <a:t>50%+</a:t>
            </a:r>
          </a:p>
        </p:txBody>
      </p:sp>
      <p:sp>
        <p:nvSpPr>
          <p:cNvPr id="20" name="Rectangle: Top Corners Rounded 19">
            <a:extLst>
              <a:ext uri="{FF2B5EF4-FFF2-40B4-BE49-F238E27FC236}">
                <a16:creationId xmlns:a16="http://schemas.microsoft.com/office/drawing/2014/main" id="{BDAA9590-20BF-CD27-EDD8-4B94A9F05251}"/>
              </a:ext>
            </a:extLst>
          </p:cNvPr>
          <p:cNvSpPr/>
          <p:nvPr/>
        </p:nvSpPr>
        <p:spPr>
          <a:xfrm rot="10800000">
            <a:off x="5006135" y="5785337"/>
            <a:ext cx="2614155" cy="745039"/>
          </a:xfrm>
          <a:prstGeom prst="round2SameRect">
            <a:avLst/>
          </a:prstGeom>
          <a:solidFill>
            <a:schemeClr val="accent3"/>
          </a:solidFill>
          <a:ln w="47625">
            <a:solidFill>
              <a:srgbClr val="1A99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16B4083F-6D48-FCCF-A35E-CE4076775B0F}"/>
              </a:ext>
            </a:extLst>
          </p:cNvPr>
          <p:cNvSpPr txBox="1"/>
          <p:nvPr/>
        </p:nvSpPr>
        <p:spPr>
          <a:xfrm>
            <a:off x="5006134" y="5730158"/>
            <a:ext cx="2595378"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FFFFFF"/>
                </a:solidFill>
                <a:latin typeface="Arial" panose="020B0604020202020204" pitchFamily="34" charset="0"/>
                <a:ea typeface="Source Sans Pro" panose="020B0503030403020204" pitchFamily="34" charset="0"/>
              </a:rPr>
              <a:t>*75% </a:t>
            </a:r>
            <a:br>
              <a:rPr lang="en-US">
                <a:solidFill>
                  <a:srgbClr val="FFFFFF"/>
                </a:solidFill>
                <a:latin typeface="Arial" panose="020B0604020202020204" pitchFamily="34" charset="0"/>
                <a:ea typeface="Source Sans Pro" panose="020B0503030403020204" pitchFamily="34" charset="0"/>
              </a:rPr>
            </a:br>
            <a:r>
              <a:rPr lang="en-US">
                <a:solidFill>
                  <a:srgbClr val="FFFFFF"/>
                </a:solidFill>
                <a:latin typeface="Arial" panose="020B0604020202020204" pitchFamily="34" charset="0"/>
                <a:ea typeface="Source Sans Pro" panose="020B0503030403020204" pitchFamily="34" charset="0"/>
              </a:rPr>
              <a:t>excluding US market</a:t>
            </a:r>
            <a:endParaRPr kumimoji="0" lang="en-US" sz="1000" i="0" u="none" strike="noStrike" kern="1200" cap="none" spc="0" normalizeH="0" baseline="0" noProof="0">
              <a:ln>
                <a:noFill/>
              </a:ln>
              <a:solidFill>
                <a:srgbClr val="FFFFFF"/>
              </a:solidFill>
              <a:effectLst/>
              <a:uLnTx/>
              <a:uFillTx/>
              <a:latin typeface="Arial" panose="020B0604020202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67367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F3EDB7-52F3-0A38-1941-804A513400DC}"/>
              </a:ext>
            </a:extLst>
          </p:cNvPr>
          <p:cNvSpPr/>
          <p:nvPr/>
        </p:nvSpPr>
        <p:spPr>
          <a:xfrm>
            <a:off x="911025" y="2741480"/>
            <a:ext cx="3119333" cy="306719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DD683B6-AF18-A015-6335-9466DCB0DF5C}"/>
              </a:ext>
            </a:extLst>
          </p:cNvPr>
          <p:cNvSpPr/>
          <p:nvPr/>
        </p:nvSpPr>
        <p:spPr>
          <a:xfrm>
            <a:off x="4391180" y="2741480"/>
            <a:ext cx="3530378" cy="306719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C1D55CB2-BB2C-AD91-BCF9-42EB625D5EE8}"/>
              </a:ext>
            </a:extLst>
          </p:cNvPr>
          <p:cNvSpPr/>
          <p:nvPr/>
        </p:nvSpPr>
        <p:spPr>
          <a:xfrm>
            <a:off x="8282379" y="2741480"/>
            <a:ext cx="3119333" cy="306719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1">
            <a:extLst>
              <a:ext uri="{FF2B5EF4-FFF2-40B4-BE49-F238E27FC236}">
                <a16:creationId xmlns:a16="http://schemas.microsoft.com/office/drawing/2014/main" id="{ABE1D05D-4B6D-A7CC-FD07-B486B94294CF}"/>
              </a:ext>
            </a:extLst>
          </p:cNvPr>
          <p:cNvSpPr>
            <a:spLocks noGrp="1"/>
          </p:cNvSpPr>
          <p:nvPr>
            <p:ph type="body" sz="quarter" idx="10"/>
          </p:nvPr>
        </p:nvSpPr>
        <p:spPr/>
        <p:txBody>
          <a:bodyPr lIns="0" tIns="0" rIns="0" bIns="0" anchor="t"/>
          <a:lstStyle/>
          <a:p>
            <a:r>
              <a:rPr lang="en-GB" sz="2600">
                <a:solidFill>
                  <a:srgbClr val="5F6061"/>
                </a:solidFill>
                <a:latin typeface="Arial"/>
                <a:cs typeface="Arial"/>
              </a:rPr>
              <a:t>Jurisdictional progress towards the adoption or other use of ISSB Standards</a:t>
            </a:r>
            <a:endParaRPr lang="en-US"/>
          </a:p>
        </p:txBody>
      </p:sp>
      <p:sp>
        <p:nvSpPr>
          <p:cNvPr id="14" name="Text Placeholder 13">
            <a:extLst>
              <a:ext uri="{FF2B5EF4-FFF2-40B4-BE49-F238E27FC236}">
                <a16:creationId xmlns:a16="http://schemas.microsoft.com/office/drawing/2014/main" id="{D6994542-134F-4F44-50B8-521D913DBAD0}"/>
              </a:ext>
            </a:extLst>
          </p:cNvPr>
          <p:cNvSpPr>
            <a:spLocks noGrp="1"/>
          </p:cNvSpPr>
          <p:nvPr>
            <p:ph type="body" sz="quarter" idx="19"/>
          </p:nvPr>
        </p:nvSpPr>
        <p:spPr>
          <a:xfrm>
            <a:off x="908338" y="3252744"/>
            <a:ext cx="3119333" cy="240836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800">
                <a:latin typeface="Arial"/>
                <a:cs typeface="Arial"/>
              </a:rPr>
              <a:t>Bolivia</a:t>
            </a:r>
            <a:endParaRPr lang="es-ES" sz="1800">
              <a:latin typeface="Arial" panose="020B0604020202020204" pitchFamily="34" charset="0"/>
              <a:cs typeface="Arial" panose="020B0604020202020204" pitchFamily="34" charset="0"/>
            </a:endParaRPr>
          </a:p>
          <a:p>
            <a:pPr algn="ctr"/>
            <a:r>
              <a:rPr lang="es-ES" sz="1800" err="1">
                <a:latin typeface="Arial"/>
                <a:cs typeface="Arial"/>
              </a:rPr>
              <a:t>Brazil</a:t>
            </a:r>
            <a:endParaRPr lang="es-ES" sz="1800">
              <a:latin typeface="Arial"/>
              <a:cs typeface="Arial"/>
            </a:endParaRPr>
          </a:p>
          <a:p>
            <a:pPr algn="ctr"/>
            <a:r>
              <a:rPr lang="es-ES" sz="1800" err="1">
                <a:latin typeface="Arial" panose="020B0604020202020204" pitchFamily="34" charset="0"/>
                <a:cs typeface="Arial" panose="020B0604020202020204" pitchFamily="34" charset="0"/>
              </a:rPr>
              <a:t>Canada</a:t>
            </a:r>
            <a:endParaRPr lang="es-ES" sz="1800">
              <a:latin typeface="Arial" panose="020B0604020202020204" pitchFamily="34" charset="0"/>
              <a:cs typeface="Arial" panose="020B0604020202020204" pitchFamily="34" charset="0"/>
            </a:endParaRPr>
          </a:p>
          <a:p>
            <a:pPr algn="ctr"/>
            <a:r>
              <a:rPr lang="es-ES" sz="1800">
                <a:latin typeface="Arial" panose="020B0604020202020204" pitchFamily="34" charset="0"/>
                <a:cs typeface="Arial" panose="020B0604020202020204" pitchFamily="34" charset="0"/>
              </a:rPr>
              <a:t>Costa Rica</a:t>
            </a:r>
          </a:p>
          <a:p>
            <a:pPr algn="ctr"/>
            <a:endParaRPr lang="es-ES" sz="1800">
              <a:latin typeface="Arial" panose="020B0604020202020204" pitchFamily="34" charset="0"/>
              <a:cs typeface="Arial" panose="020B0604020202020204" pitchFamily="34" charset="0"/>
            </a:endParaRPr>
          </a:p>
          <a:p>
            <a:pPr algn="ctr"/>
            <a:endParaRPr lang="en-GB" sz="1800">
              <a:solidFill>
                <a:srgbClr val="FFFFFF"/>
              </a:solidFill>
              <a:latin typeface="Arial" panose="020B0604020202020204"/>
              <a:cs typeface="+mn-cs"/>
            </a:endParaRPr>
          </a:p>
        </p:txBody>
      </p:sp>
      <p:sp>
        <p:nvSpPr>
          <p:cNvPr id="15" name="Text Placeholder 14">
            <a:extLst>
              <a:ext uri="{FF2B5EF4-FFF2-40B4-BE49-F238E27FC236}">
                <a16:creationId xmlns:a16="http://schemas.microsoft.com/office/drawing/2014/main" id="{8DA89A22-47B3-0AB8-7E88-79AB1EA4D2A1}"/>
              </a:ext>
            </a:extLst>
          </p:cNvPr>
          <p:cNvSpPr>
            <a:spLocks noGrp="1"/>
          </p:cNvSpPr>
          <p:nvPr>
            <p:ph type="body" sz="quarter" idx="20"/>
          </p:nvPr>
        </p:nvSpPr>
        <p:spPr>
          <a:xfrm>
            <a:off x="4393390" y="3252744"/>
            <a:ext cx="1764404" cy="2313372"/>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540000" rtlCol="0" anchor="t" anchorCtr="0"/>
          <a:lstStyle/>
          <a:p>
            <a:pPr algn="ctr"/>
            <a:r>
              <a:rPr lang="en-GB" sz="1800"/>
              <a:t>Australia</a:t>
            </a:r>
          </a:p>
          <a:p>
            <a:pPr algn="ctr"/>
            <a:r>
              <a:rPr lang="en-GB" sz="1800"/>
              <a:t>Bangladesh </a:t>
            </a:r>
            <a:endParaRPr lang="en-GB" sz="1800">
              <a:cs typeface="Arial"/>
            </a:endParaRPr>
          </a:p>
          <a:p>
            <a:pPr algn="ctr"/>
            <a:r>
              <a:rPr lang="en-GB" sz="1800">
                <a:cs typeface="Arial"/>
              </a:rPr>
              <a:t>China</a:t>
            </a:r>
            <a:endParaRPr lang="en-GB" sz="1800"/>
          </a:p>
          <a:p>
            <a:pPr algn="ctr"/>
            <a:r>
              <a:rPr lang="en-GB" sz="1800"/>
              <a:t>Hong Kong SAR</a:t>
            </a:r>
            <a:endParaRPr lang="en-GB" sz="1800">
              <a:cs typeface="Arial"/>
            </a:endParaRPr>
          </a:p>
          <a:p>
            <a:pPr algn="ctr"/>
            <a:r>
              <a:rPr lang="en-GB" sz="1800"/>
              <a:t>Japan</a:t>
            </a:r>
            <a:endParaRPr lang="en-GB" sz="1800">
              <a:cs typeface="Arial"/>
            </a:endParaRPr>
          </a:p>
          <a:p>
            <a:pPr algn="ctr"/>
            <a:r>
              <a:rPr lang="en-GB" sz="1800">
                <a:cs typeface="Arial"/>
              </a:rPr>
              <a:t>Malaysia</a:t>
            </a:r>
          </a:p>
        </p:txBody>
      </p:sp>
      <p:sp>
        <p:nvSpPr>
          <p:cNvPr id="16" name="Text Placeholder 15">
            <a:extLst>
              <a:ext uri="{FF2B5EF4-FFF2-40B4-BE49-F238E27FC236}">
                <a16:creationId xmlns:a16="http://schemas.microsoft.com/office/drawing/2014/main" id="{96C76003-26C5-5702-F267-46B1890F9AAE}"/>
              </a:ext>
            </a:extLst>
          </p:cNvPr>
          <p:cNvSpPr>
            <a:spLocks noGrp="1"/>
          </p:cNvSpPr>
          <p:nvPr>
            <p:ph type="body" sz="quarter" idx="21"/>
          </p:nvPr>
        </p:nvSpPr>
        <p:spPr>
          <a:xfrm>
            <a:off x="8282379" y="3252744"/>
            <a:ext cx="3119333" cy="2341940"/>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540000" rtlCol="0" anchor="t" anchorCtr="0"/>
          <a:lstStyle/>
          <a:p>
            <a:pPr algn="ctr"/>
            <a:r>
              <a:rPr lang="en-GB" sz="1800"/>
              <a:t>EU</a:t>
            </a:r>
          </a:p>
          <a:p>
            <a:pPr algn="ctr"/>
            <a:r>
              <a:rPr lang="en-GB" sz="1800">
                <a:latin typeface="+mn-lt"/>
                <a:cs typeface="+mn-cs"/>
              </a:rPr>
              <a:t>Kenya</a:t>
            </a:r>
            <a:endParaRPr lang="en-GB">
              <a:cs typeface="Arial"/>
            </a:endParaRPr>
          </a:p>
          <a:p>
            <a:pPr algn="ctr"/>
            <a:r>
              <a:rPr lang="en-GB" sz="1800">
                <a:latin typeface="+mn-lt"/>
                <a:cs typeface="+mn-cs"/>
              </a:rPr>
              <a:t>Nigeria</a:t>
            </a:r>
            <a:endParaRPr lang="en-GB" sz="1800">
              <a:latin typeface="+mn-lt"/>
              <a:cs typeface="Arial"/>
            </a:endParaRPr>
          </a:p>
          <a:p>
            <a:pPr algn="ctr"/>
            <a:r>
              <a:rPr lang="en-GB" sz="1800">
                <a:latin typeface="+mn-lt"/>
                <a:cs typeface="+mn-cs"/>
              </a:rPr>
              <a:t>Türkiye</a:t>
            </a:r>
            <a:endParaRPr lang="en-GB" sz="1800">
              <a:latin typeface="+mn-lt"/>
              <a:cs typeface="Arial"/>
            </a:endParaRPr>
          </a:p>
          <a:p>
            <a:pPr algn="ctr"/>
            <a:r>
              <a:rPr lang="en-GB" sz="1800">
                <a:latin typeface="+mn-lt"/>
                <a:cs typeface="+mn-cs"/>
              </a:rPr>
              <a:t>UK</a:t>
            </a:r>
            <a:endParaRPr lang="en-GB" sz="1800">
              <a:latin typeface="+mn-lt"/>
              <a:cs typeface="Arial"/>
            </a:endParaRPr>
          </a:p>
          <a:p>
            <a:pPr algn="ctr"/>
            <a:endParaRPr lang="en-GB" sz="1800">
              <a:latin typeface="+mn-lt"/>
              <a:cs typeface="+mn-cs"/>
            </a:endParaRPr>
          </a:p>
        </p:txBody>
      </p:sp>
      <p:sp>
        <p:nvSpPr>
          <p:cNvPr id="5" name="Footer Placeholder 4">
            <a:extLst>
              <a:ext uri="{FF2B5EF4-FFF2-40B4-BE49-F238E27FC236}">
                <a16:creationId xmlns:a16="http://schemas.microsoft.com/office/drawing/2014/main" id="{A21AA579-9EEB-69B9-E8E1-423B45A6504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9" name="TextBox 8">
            <a:extLst>
              <a:ext uri="{FF2B5EF4-FFF2-40B4-BE49-F238E27FC236}">
                <a16:creationId xmlns:a16="http://schemas.microsoft.com/office/drawing/2014/main" id="{496B568E-4F9B-2779-59CE-AC647CFA0F18}"/>
              </a:ext>
            </a:extLst>
          </p:cNvPr>
          <p:cNvSpPr txBox="1"/>
          <p:nvPr/>
        </p:nvSpPr>
        <p:spPr>
          <a:xfrm>
            <a:off x="908338" y="2345950"/>
            <a:ext cx="3119333" cy="369332"/>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F6061"/>
                </a:solidFill>
                <a:effectLst/>
                <a:uLnTx/>
                <a:uFillTx/>
                <a:latin typeface="Arial" panose="020B0604020202020204"/>
                <a:ea typeface="+mn-ea"/>
                <a:cs typeface="+mn-cs"/>
              </a:rPr>
              <a:t>Americas</a:t>
            </a:r>
          </a:p>
        </p:txBody>
      </p:sp>
      <p:sp>
        <p:nvSpPr>
          <p:cNvPr id="17" name="TextBox 16">
            <a:extLst>
              <a:ext uri="{FF2B5EF4-FFF2-40B4-BE49-F238E27FC236}">
                <a16:creationId xmlns:a16="http://schemas.microsoft.com/office/drawing/2014/main" id="{464BC2A9-EC99-8600-64F5-BC6625DCB2DA}"/>
              </a:ext>
            </a:extLst>
          </p:cNvPr>
          <p:cNvSpPr txBox="1"/>
          <p:nvPr/>
        </p:nvSpPr>
        <p:spPr>
          <a:xfrm>
            <a:off x="4391180" y="2319232"/>
            <a:ext cx="3530378" cy="369332"/>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F6061"/>
                </a:solidFill>
                <a:effectLst/>
                <a:uLnTx/>
                <a:uFillTx/>
                <a:latin typeface="Arial" panose="020B0604020202020204"/>
                <a:ea typeface="+mn-ea"/>
                <a:cs typeface="+mn-cs"/>
              </a:rPr>
              <a:t>Asia/Oceania</a:t>
            </a:r>
          </a:p>
        </p:txBody>
      </p:sp>
      <p:sp>
        <p:nvSpPr>
          <p:cNvPr id="18" name="TextBox 17">
            <a:extLst>
              <a:ext uri="{FF2B5EF4-FFF2-40B4-BE49-F238E27FC236}">
                <a16:creationId xmlns:a16="http://schemas.microsoft.com/office/drawing/2014/main" id="{246369C0-4052-973C-3A81-C6DA592C6CA7}"/>
              </a:ext>
            </a:extLst>
          </p:cNvPr>
          <p:cNvSpPr txBox="1"/>
          <p:nvPr/>
        </p:nvSpPr>
        <p:spPr>
          <a:xfrm>
            <a:off x="8282379" y="2329959"/>
            <a:ext cx="3119333" cy="369332"/>
          </a:xfrm>
          <a:prstGeom prst="rect">
            <a:avLst/>
          </a:prstGeom>
          <a:noFill/>
          <a:ln w="28575">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F6061"/>
                </a:solidFill>
                <a:effectLst/>
                <a:uLnTx/>
                <a:uFillTx/>
                <a:latin typeface="Arial" panose="020B0604020202020204"/>
                <a:ea typeface="+mn-ea"/>
                <a:cs typeface="+mn-cs"/>
              </a:rPr>
              <a:t>EMEA</a:t>
            </a:r>
          </a:p>
        </p:txBody>
      </p:sp>
      <p:cxnSp>
        <p:nvCxnSpPr>
          <p:cNvPr id="19" name="Straight Connector 18">
            <a:extLst>
              <a:ext uri="{FF2B5EF4-FFF2-40B4-BE49-F238E27FC236}">
                <a16:creationId xmlns:a16="http://schemas.microsoft.com/office/drawing/2014/main" id="{A1EC48E6-759E-7C5B-7E0F-CAA752DE576F}"/>
              </a:ext>
            </a:extLst>
          </p:cNvPr>
          <p:cNvCxnSpPr>
            <a:cxnSpLocks/>
          </p:cNvCxnSpPr>
          <p:nvPr/>
        </p:nvCxnSpPr>
        <p:spPr>
          <a:xfrm flipV="1">
            <a:off x="908339" y="2716768"/>
            <a:ext cx="10493373" cy="301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D25507B3-E9AE-BECB-1C74-024AD262AC07}"/>
              </a:ext>
            </a:extLst>
          </p:cNvPr>
          <p:cNvSpPr txBox="1">
            <a:spLocks/>
          </p:cNvSpPr>
          <p:nvPr/>
        </p:nvSpPr>
        <p:spPr>
          <a:xfrm>
            <a:off x="6153649" y="3252744"/>
            <a:ext cx="1640836" cy="231337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540000" rtlCol="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GB" sz="1800"/>
              <a:t>Pakistan</a:t>
            </a:r>
            <a:endParaRPr lang="en-GB"/>
          </a:p>
          <a:p>
            <a:pPr algn="ctr"/>
            <a:r>
              <a:rPr lang="en-GB" sz="1800"/>
              <a:t>Philippines</a:t>
            </a:r>
            <a:endParaRPr lang="en-GB" sz="1800">
              <a:cs typeface="Arial"/>
            </a:endParaRPr>
          </a:p>
          <a:p>
            <a:pPr algn="ctr"/>
            <a:r>
              <a:rPr lang="en-GB" sz="1800"/>
              <a:t>Singapore</a:t>
            </a:r>
            <a:endParaRPr lang="en-GB" sz="1800">
              <a:cs typeface="Arial"/>
            </a:endParaRPr>
          </a:p>
          <a:p>
            <a:pPr algn="ctr"/>
            <a:r>
              <a:rPr lang="en-GB" sz="1800">
                <a:cs typeface="Arial"/>
              </a:rPr>
              <a:t>South Korea</a:t>
            </a:r>
            <a:endParaRPr lang="en-GB" sz="1800"/>
          </a:p>
          <a:p>
            <a:pPr algn="ctr"/>
            <a:r>
              <a:rPr lang="en-GB" sz="1800"/>
              <a:t>Sri Lanka</a:t>
            </a:r>
            <a:endParaRPr lang="en-GB" sz="1800">
              <a:cs typeface="Arial"/>
            </a:endParaRPr>
          </a:p>
          <a:p>
            <a:pPr algn="ctr"/>
            <a:r>
              <a:rPr lang="en-GB" sz="1800">
                <a:cs typeface="Arial"/>
              </a:rPr>
              <a:t>Chinese Taipei</a:t>
            </a:r>
            <a:endParaRPr lang="en-GB" sz="1800" err="1"/>
          </a:p>
          <a:p>
            <a:pPr algn="ctr"/>
            <a:endParaRPr lang="en-GB" sz="1800"/>
          </a:p>
        </p:txBody>
      </p:sp>
      <p:sp>
        <p:nvSpPr>
          <p:cNvPr id="3" name="TextBox 2">
            <a:extLst>
              <a:ext uri="{FF2B5EF4-FFF2-40B4-BE49-F238E27FC236}">
                <a16:creationId xmlns:a16="http://schemas.microsoft.com/office/drawing/2014/main" id="{F6B81F67-F6F3-4290-5B61-658345492802}"/>
              </a:ext>
            </a:extLst>
          </p:cNvPr>
          <p:cNvSpPr txBox="1"/>
          <p:nvPr/>
        </p:nvSpPr>
        <p:spPr>
          <a:xfrm>
            <a:off x="1080408" y="6057158"/>
            <a:ext cx="100762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575757"/>
                </a:solidFill>
                <a:latin typeface="Arial"/>
                <a:cs typeface="Arial"/>
              </a:rPr>
              <a:t>A list of ongoing and completed jurisdiction consultations on sustainability-related disclosures is available: </a:t>
            </a:r>
            <a:br>
              <a:rPr lang="en-GB" sz="1200">
                <a:solidFill>
                  <a:srgbClr val="575757"/>
                </a:solidFill>
              </a:rPr>
            </a:br>
            <a:r>
              <a:rPr lang="en-GB" sz="1200">
                <a:solidFill>
                  <a:schemeClr val="accent3"/>
                </a:solidFill>
                <a:hlinkClick r:id="rId3">
                  <a:extLst>
                    <a:ext uri="{A12FA001-AC4F-418D-AE19-62706E023703}">
                      <ahyp:hlinkClr xmlns:ahyp="http://schemas.microsoft.com/office/drawing/2018/hyperlinkcolor" val="tx"/>
                    </a:ext>
                  </a:extLst>
                </a:hlinkClick>
              </a:rPr>
              <a:t>ifrs.org/ifrs-sustainability-disclosure-standards-around-the-world/jurisdiction-consultations-on-sustainability-related-disclosures</a:t>
            </a:r>
            <a:r>
              <a:rPr lang="en-GB" sz="1200">
                <a:solidFill>
                  <a:schemeClr val="accent3"/>
                </a:solidFill>
              </a:rPr>
              <a:t> </a:t>
            </a:r>
          </a:p>
        </p:txBody>
      </p:sp>
    </p:spTree>
    <p:extLst>
      <p:ext uri="{BB962C8B-B14F-4D97-AF65-F5344CB8AC3E}">
        <p14:creationId xmlns:p14="http://schemas.microsoft.com/office/powerpoint/2010/main" val="8572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2A3B0C-3F8F-B64B-7673-B3049CFC3270}"/>
              </a:ext>
            </a:extLst>
          </p:cNvPr>
          <p:cNvSpPr>
            <a:spLocks noGrp="1"/>
          </p:cNvSpPr>
          <p:nvPr>
            <p:ph type="pic" idx="1"/>
          </p:nvPr>
        </p:nvSpPr>
        <p:spPr/>
        <p:txBody>
          <a:bodyPr/>
          <a:lstStyle/>
          <a:p>
            <a:endParaRPr lang="en-GB"/>
          </a:p>
        </p:txBody>
      </p:sp>
      <p:sp>
        <p:nvSpPr>
          <p:cNvPr id="3" name="Text Placeholder 2">
            <a:extLst>
              <a:ext uri="{FF2B5EF4-FFF2-40B4-BE49-F238E27FC236}">
                <a16:creationId xmlns:a16="http://schemas.microsoft.com/office/drawing/2014/main" id="{E5F8F591-F7A2-4739-3488-BE3F63B9B8EE}"/>
              </a:ext>
            </a:extLst>
          </p:cNvPr>
          <p:cNvSpPr>
            <a:spLocks noGrp="1"/>
          </p:cNvSpPr>
          <p:nvPr>
            <p:ph type="body" sz="quarter" idx="10"/>
          </p:nvPr>
        </p:nvSpPr>
        <p:spPr>
          <a:xfrm>
            <a:off x="1019173" y="1351313"/>
            <a:ext cx="5239859" cy="1647068"/>
          </a:xfrm>
        </p:spPr>
        <p:txBody>
          <a:bodyPr/>
          <a:lstStyle/>
          <a:p>
            <a:r>
              <a:rPr lang="en-US"/>
              <a:t>ISSB Standards endorsed by international securities regulators</a:t>
            </a:r>
            <a:endParaRPr lang="en-GB"/>
          </a:p>
        </p:txBody>
      </p:sp>
      <p:sp>
        <p:nvSpPr>
          <p:cNvPr id="4" name="Text Placeholder 3">
            <a:extLst>
              <a:ext uri="{FF2B5EF4-FFF2-40B4-BE49-F238E27FC236}">
                <a16:creationId xmlns:a16="http://schemas.microsoft.com/office/drawing/2014/main" id="{4D5CCB8D-6BC5-830E-FF37-5E44F5A52C75}"/>
              </a:ext>
            </a:extLst>
          </p:cNvPr>
          <p:cNvSpPr>
            <a:spLocks noGrp="1"/>
          </p:cNvSpPr>
          <p:nvPr>
            <p:ph type="body" sz="quarter" idx="19"/>
          </p:nvPr>
        </p:nvSpPr>
        <p:spPr>
          <a:xfrm>
            <a:off x="1019172" y="3161568"/>
            <a:ext cx="5239859" cy="3451884"/>
          </a:xfrm>
        </p:spPr>
        <p:txBody>
          <a:bodyPr wrap="square" lIns="0" tIns="0" rIns="0" bIns="0" numCol="1" spcCol="540000" anchor="t"/>
          <a:lstStyle/>
          <a:p>
            <a:r>
              <a:rPr lang="en-GB" sz="1800"/>
              <a:t>IOSCO endorsement sends strong signal that ISSB Standards are </a:t>
            </a:r>
            <a:r>
              <a:rPr lang="en-GB" sz="1800" b="1">
                <a:solidFill>
                  <a:schemeClr val="accent3"/>
                </a:solidFill>
              </a:rPr>
              <a:t>fit for purpose</a:t>
            </a:r>
            <a:r>
              <a:rPr lang="en-GB" sz="1800"/>
              <a:t> for capital market use</a:t>
            </a:r>
          </a:p>
          <a:p>
            <a:r>
              <a:rPr lang="en-GB" sz="1800"/>
              <a:t>Creates </a:t>
            </a:r>
            <a:r>
              <a:rPr lang="en-GB" sz="1800" b="1">
                <a:solidFill>
                  <a:schemeClr val="accent3"/>
                </a:solidFill>
              </a:rPr>
              <a:t>trust</a:t>
            </a:r>
            <a:r>
              <a:rPr lang="en-GB" sz="1800"/>
              <a:t> in ISSB Standards for jurisdictions</a:t>
            </a:r>
          </a:p>
          <a:p>
            <a:r>
              <a:rPr lang="en-GB" sz="1800">
                <a:solidFill>
                  <a:schemeClr val="tx2"/>
                </a:solidFill>
              </a:rPr>
              <a:t>IOSCO calling on </a:t>
            </a:r>
            <a:r>
              <a:rPr lang="en-GB" sz="1800" b="1">
                <a:solidFill>
                  <a:schemeClr val="accent3"/>
                </a:solidFill>
              </a:rPr>
              <a:t>130 member jurisdictions </a:t>
            </a:r>
            <a:r>
              <a:rPr lang="en-GB" sz="1800"/>
              <a:t>to consider how they can incorporate ISSB Standards into respective regulatory frameworks</a:t>
            </a:r>
          </a:p>
          <a:p>
            <a:r>
              <a:rPr lang="en-GB" sz="1800"/>
              <a:t>Historic </a:t>
            </a:r>
            <a:r>
              <a:rPr lang="en-GB" sz="1800" b="1">
                <a:solidFill>
                  <a:schemeClr val="accent3"/>
                </a:solidFill>
              </a:rPr>
              <a:t>milestone</a:t>
            </a:r>
            <a:r>
              <a:rPr lang="en-GB" sz="1800"/>
              <a:t> echoing IOSCO’s sole previous endorsement, which was of IFRS Accounting Standards 20+ years ago</a:t>
            </a:r>
          </a:p>
        </p:txBody>
      </p:sp>
      <p:sp>
        <p:nvSpPr>
          <p:cNvPr id="5" name="Footer Placeholder 4">
            <a:extLst>
              <a:ext uri="{FF2B5EF4-FFF2-40B4-BE49-F238E27FC236}">
                <a16:creationId xmlns:a16="http://schemas.microsoft.com/office/drawing/2014/main" id="{C11779F7-0D2E-4E07-143F-4E41B1B1CF5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8" name="Picture Placeholder 2">
            <a:extLst>
              <a:ext uri="{FF2B5EF4-FFF2-40B4-BE49-F238E27FC236}">
                <a16:creationId xmlns:a16="http://schemas.microsoft.com/office/drawing/2014/main" id="{BEEFF741-0614-3422-BBDA-B8BB7146164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73863" y="1125538"/>
            <a:ext cx="5046662" cy="5364162"/>
          </a:xfrm>
          <a:prstGeom prst="rect">
            <a:avLst/>
          </a:prstGeom>
          <a:solidFill>
            <a:schemeClr val="tx1"/>
          </a:solidFill>
        </p:spPr>
      </p:pic>
    </p:spTree>
    <p:extLst>
      <p:ext uri="{BB962C8B-B14F-4D97-AF65-F5344CB8AC3E}">
        <p14:creationId xmlns:p14="http://schemas.microsoft.com/office/powerpoint/2010/main" val="246504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24F865-A139-0ED0-C896-25821529EF83}"/>
              </a:ext>
            </a:extLst>
          </p:cNvPr>
          <p:cNvSpPr>
            <a:spLocks noGrp="1"/>
          </p:cNvSpPr>
          <p:nvPr>
            <p:ph type="body" sz="quarter" idx="14"/>
          </p:nvPr>
        </p:nvSpPr>
        <p:spPr>
          <a:xfrm>
            <a:off x="1019174" y="1351313"/>
            <a:ext cx="9799390" cy="1142194"/>
          </a:xfrm>
        </p:spPr>
        <p:txBody>
          <a:bodyPr/>
          <a:lstStyle/>
          <a:p>
            <a:r>
              <a:rPr lang="en-GB" dirty="0"/>
              <a:t>Supporting IFRS S1 and IFRS S2 implementation</a:t>
            </a:r>
          </a:p>
        </p:txBody>
      </p:sp>
      <p:sp>
        <p:nvSpPr>
          <p:cNvPr id="4" name="Text Placeholder 8">
            <a:extLst>
              <a:ext uri="{FF2B5EF4-FFF2-40B4-BE49-F238E27FC236}">
                <a16:creationId xmlns:a16="http://schemas.microsoft.com/office/drawing/2014/main" id="{5D7F4713-A05A-66E8-8F01-4437D6487D4F}"/>
              </a:ext>
            </a:extLst>
          </p:cNvPr>
          <p:cNvSpPr>
            <a:spLocks noGrp="1"/>
          </p:cNvSpPr>
          <p:nvPr/>
        </p:nvSpPr>
        <p:spPr>
          <a:xfrm>
            <a:off x="1965125" y="2280663"/>
            <a:ext cx="9453373" cy="647077"/>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Develop and enhance </a:t>
            </a:r>
            <a:r>
              <a:rPr kumimoji="0" lang="en-GB" sz="1800" b="1" i="0" u="none" strike="noStrike" kern="1200" cap="none" spc="0" normalizeH="0" baseline="0" noProof="0" dirty="0">
                <a:ln>
                  <a:noFill/>
                </a:ln>
                <a:solidFill>
                  <a:srgbClr val="1A99D2"/>
                </a:solidFill>
                <a:effectLst/>
                <a:uLnTx/>
                <a:uFillTx/>
                <a:latin typeface="Arial" panose="020B0604020202020204" pitchFamily="34" charset="0"/>
                <a:ea typeface="+mn-ea"/>
                <a:cs typeface="Arial" panose="020B0604020202020204" pitchFamily="34" charset="0"/>
              </a:rPr>
              <a:t>educational materials </a:t>
            </a: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that explain the core concepts underpinning IFRS S1 and IFRS S2.</a:t>
            </a:r>
          </a:p>
        </p:txBody>
      </p:sp>
      <p:sp>
        <p:nvSpPr>
          <p:cNvPr id="5" name="Text Placeholder 8">
            <a:extLst>
              <a:ext uri="{FF2B5EF4-FFF2-40B4-BE49-F238E27FC236}">
                <a16:creationId xmlns:a16="http://schemas.microsoft.com/office/drawing/2014/main" id="{15CBE45C-A26E-D713-E94A-F53BF8D46F29}"/>
              </a:ext>
            </a:extLst>
          </p:cNvPr>
          <p:cNvSpPr>
            <a:spLocks noGrp="1"/>
          </p:cNvSpPr>
          <p:nvPr/>
        </p:nvSpPr>
        <p:spPr>
          <a:xfrm>
            <a:off x="1965126" y="3114712"/>
            <a:ext cx="9453373" cy="647078"/>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Convene the </a:t>
            </a:r>
            <a:r>
              <a:rPr kumimoji="0" lang="en-GB" sz="1800" b="1"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rPr>
              <a:t>Transition Implementation Group </a:t>
            </a: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(TIG) to discuss companies’ questions related to implementing IFRS S1 and IFRS S2.</a:t>
            </a:r>
          </a:p>
        </p:txBody>
      </p:sp>
      <p:sp>
        <p:nvSpPr>
          <p:cNvPr id="6" name="Text Placeholder 8">
            <a:extLst>
              <a:ext uri="{FF2B5EF4-FFF2-40B4-BE49-F238E27FC236}">
                <a16:creationId xmlns:a16="http://schemas.microsoft.com/office/drawing/2014/main" id="{9BEE1D81-F033-5B1E-125D-D8D9543DA850}"/>
              </a:ext>
            </a:extLst>
          </p:cNvPr>
          <p:cNvSpPr>
            <a:spLocks noGrp="1"/>
          </p:cNvSpPr>
          <p:nvPr/>
        </p:nvSpPr>
        <p:spPr>
          <a:xfrm>
            <a:off x="1965126" y="3948762"/>
            <a:ext cx="9453373" cy="647079"/>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Monitor the </a:t>
            </a:r>
            <a:r>
              <a:rPr kumimoji="0" lang="en-GB" sz="1800" b="1"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rPr>
              <a:t>progress of relevant standard-setters and framework providers </a:t>
            </a: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to assess potential implications for IFRS S1 and IFRS S2.</a:t>
            </a:r>
          </a:p>
        </p:txBody>
      </p:sp>
      <p:sp>
        <p:nvSpPr>
          <p:cNvPr id="7" name="Text Placeholder 8">
            <a:extLst>
              <a:ext uri="{FF2B5EF4-FFF2-40B4-BE49-F238E27FC236}">
                <a16:creationId xmlns:a16="http://schemas.microsoft.com/office/drawing/2014/main" id="{3D9D3606-F228-83ED-FC95-0B8E53EA30E6}"/>
              </a:ext>
            </a:extLst>
          </p:cNvPr>
          <p:cNvSpPr>
            <a:spLocks noGrp="1"/>
          </p:cNvSpPr>
          <p:nvPr/>
        </p:nvSpPr>
        <p:spPr>
          <a:xfrm>
            <a:off x="1965126" y="4782813"/>
            <a:ext cx="9453373" cy="374752"/>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Support the IFRS Foundation’s comprehensive </a:t>
            </a:r>
            <a:r>
              <a:rPr kumimoji="0" lang="en-GB" sz="1800" b="1" i="0" u="none" strike="noStrike" kern="1200" cap="none" spc="0" normalizeH="0" baseline="0" noProof="0" dirty="0">
                <a:ln>
                  <a:noFill/>
                </a:ln>
                <a:solidFill>
                  <a:srgbClr val="1A99D2"/>
                </a:solidFill>
                <a:effectLst/>
                <a:uLnTx/>
                <a:uFillTx/>
                <a:latin typeface="Arial" panose="020B0604020202020204" pitchFamily="34" charset="0"/>
                <a:ea typeface="+mn-ea"/>
                <a:cs typeface="Arial" panose="020B0604020202020204" pitchFamily="34" charset="0"/>
              </a:rPr>
              <a:t>capacity-building programme</a:t>
            </a: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a:t>
            </a:r>
          </a:p>
        </p:txBody>
      </p:sp>
      <p:sp>
        <p:nvSpPr>
          <p:cNvPr id="8" name="Text Placeholder 8">
            <a:extLst>
              <a:ext uri="{FF2B5EF4-FFF2-40B4-BE49-F238E27FC236}">
                <a16:creationId xmlns:a16="http://schemas.microsoft.com/office/drawing/2014/main" id="{A9DDB855-16AE-1CB8-9F10-8F1C84CFD866}"/>
              </a:ext>
            </a:extLst>
          </p:cNvPr>
          <p:cNvSpPr>
            <a:spLocks noGrp="1"/>
          </p:cNvSpPr>
          <p:nvPr/>
        </p:nvSpPr>
        <p:spPr>
          <a:xfrm>
            <a:off x="1965126" y="5344537"/>
            <a:ext cx="9453373" cy="647079"/>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Support companies in using the </a:t>
            </a:r>
            <a:r>
              <a:rPr kumimoji="0" lang="en-GB" sz="1800" b="1" i="0" u="none" strike="noStrike" kern="1200" cap="none" spc="0" normalizeH="0" baseline="0" noProof="0" dirty="0">
                <a:ln>
                  <a:noFill/>
                </a:ln>
                <a:solidFill>
                  <a:srgbClr val="1A99D2"/>
                </a:solidFill>
                <a:effectLst/>
                <a:uLnTx/>
                <a:uFillTx/>
                <a:latin typeface="Arial" panose="020B0604020202020204" pitchFamily="34" charset="0"/>
                <a:ea typeface="+mn-ea"/>
                <a:cs typeface="Arial" panose="020B0604020202020204" pitchFamily="34" charset="0"/>
              </a:rPr>
              <a:t>IFRS Sustainability Disclosure Taxonomy </a:t>
            </a:r>
            <a:r>
              <a:rPr kumimoji="0" lang="en-GB" sz="1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to enhance efficient digital consumption and comparison of reports.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F6061"/>
              </a:solidFill>
              <a:effectLst/>
              <a:uLnTx/>
              <a:uFillTx/>
              <a:latin typeface="Arial"/>
              <a:ea typeface="+mn-ea"/>
              <a:cs typeface="Arial"/>
            </a:endParaRPr>
          </a:p>
        </p:txBody>
      </p:sp>
      <p:pic>
        <p:nvPicPr>
          <p:cNvPr id="10" name="Graphic 9" descr="Open book outline">
            <a:extLst>
              <a:ext uri="{FF2B5EF4-FFF2-40B4-BE49-F238E27FC236}">
                <a16:creationId xmlns:a16="http://schemas.microsoft.com/office/drawing/2014/main" id="{818ED4C1-E0A6-A796-BF6D-522434D9E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174" y="2222654"/>
            <a:ext cx="684000" cy="684000"/>
          </a:xfrm>
          <a:prstGeom prst="rect">
            <a:avLst/>
          </a:prstGeom>
        </p:spPr>
      </p:pic>
      <p:pic>
        <p:nvPicPr>
          <p:cNvPr id="12" name="Graphic 11" descr="Meeting outline">
            <a:extLst>
              <a:ext uri="{FF2B5EF4-FFF2-40B4-BE49-F238E27FC236}">
                <a16:creationId xmlns:a16="http://schemas.microsoft.com/office/drawing/2014/main" id="{E7A120C8-9A92-C48E-33B1-9CE79918AF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174" y="3047151"/>
            <a:ext cx="684000" cy="684000"/>
          </a:xfrm>
          <a:prstGeom prst="rect">
            <a:avLst/>
          </a:prstGeom>
        </p:spPr>
      </p:pic>
      <p:pic>
        <p:nvPicPr>
          <p:cNvPr id="14" name="Graphic 13" descr="Magnifying glass outline">
            <a:extLst>
              <a:ext uri="{FF2B5EF4-FFF2-40B4-BE49-F238E27FC236}">
                <a16:creationId xmlns:a16="http://schemas.microsoft.com/office/drawing/2014/main" id="{D0160853-EC6A-AC15-F340-38B9EBA2FA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174" y="3903703"/>
            <a:ext cx="684000" cy="684000"/>
          </a:xfrm>
          <a:prstGeom prst="rect">
            <a:avLst/>
          </a:prstGeom>
        </p:spPr>
      </p:pic>
      <p:pic>
        <p:nvPicPr>
          <p:cNvPr id="16" name="Graphic 15" descr="Business Growth outline">
            <a:extLst>
              <a:ext uri="{FF2B5EF4-FFF2-40B4-BE49-F238E27FC236}">
                <a16:creationId xmlns:a16="http://schemas.microsoft.com/office/drawing/2014/main" id="{C6D289D9-CA9A-9152-0A51-4B5CA20B9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9174" y="4629795"/>
            <a:ext cx="684000" cy="684000"/>
          </a:xfrm>
          <a:prstGeom prst="rect">
            <a:avLst/>
          </a:prstGeom>
        </p:spPr>
      </p:pic>
      <p:pic>
        <p:nvPicPr>
          <p:cNvPr id="18" name="Graphic 17" descr="Internet outline">
            <a:extLst>
              <a:ext uri="{FF2B5EF4-FFF2-40B4-BE49-F238E27FC236}">
                <a16:creationId xmlns:a16="http://schemas.microsoft.com/office/drawing/2014/main" id="{6B13197A-D77F-DEF9-E992-8359FD9A58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9174" y="5264416"/>
            <a:ext cx="684000" cy="684000"/>
          </a:xfrm>
          <a:prstGeom prst="rect">
            <a:avLst/>
          </a:prstGeom>
        </p:spPr>
      </p:pic>
    </p:spTree>
    <p:extLst>
      <p:ext uri="{BB962C8B-B14F-4D97-AF65-F5344CB8AC3E}">
        <p14:creationId xmlns:p14="http://schemas.microsoft.com/office/powerpoint/2010/main" val="72860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AAD76-59C7-7C9B-FCE4-4287963CBD00}"/>
              </a:ext>
            </a:extLst>
          </p:cNvPr>
          <p:cNvSpPr>
            <a:spLocks noGrp="1"/>
          </p:cNvSpPr>
          <p:nvPr>
            <p:ph type="body" sz="quarter" idx="10"/>
          </p:nvPr>
        </p:nvSpPr>
        <p:spPr>
          <a:xfrm>
            <a:off x="1019173" y="1290405"/>
            <a:ext cx="9218336" cy="506984"/>
          </a:xfrm>
        </p:spPr>
        <p:txBody>
          <a:bodyPr lIns="0" tIns="0" rIns="0" bIns="0" anchor="t">
            <a:normAutofit/>
          </a:bodyPr>
          <a:lstStyle/>
          <a:p>
            <a:pPr>
              <a:spcAft>
                <a:spcPts val="600"/>
              </a:spcAft>
            </a:pPr>
            <a:r>
              <a:rPr lang="en-GB" sz="3200" dirty="0">
                <a:solidFill>
                  <a:srgbClr val="5D5B5C"/>
                </a:solidFill>
                <a:latin typeface="Arial"/>
                <a:cs typeface="Arial"/>
              </a:rPr>
              <a:t>Research projects</a:t>
            </a:r>
          </a:p>
        </p:txBody>
      </p:sp>
      <p:sp>
        <p:nvSpPr>
          <p:cNvPr id="4" name="Footer Placeholder 3">
            <a:extLst>
              <a:ext uri="{FF2B5EF4-FFF2-40B4-BE49-F238E27FC236}">
                <a16:creationId xmlns:a16="http://schemas.microsoft.com/office/drawing/2014/main" id="{0818971B-B69D-DD63-4B77-DA8EAC3DBEE9}"/>
              </a:ext>
            </a:extLst>
          </p:cNvPr>
          <p:cNvSpPr>
            <a:spLocks noGrp="1"/>
          </p:cNvSpPr>
          <p:nvPr>
            <p:ph type="ftr" sz="quarter" idx="3"/>
          </p:nvPr>
        </p:nvSpPr>
        <p:spPr>
          <a:xfrm>
            <a:off x="11207751" y="378132"/>
            <a:ext cx="612773" cy="26189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4BBCACDB-DB6B-91BE-EEE6-B1A4FB3F5CB2}"/>
              </a:ext>
            </a:extLst>
          </p:cNvPr>
          <p:cNvGrpSpPr/>
          <p:nvPr/>
        </p:nvGrpSpPr>
        <p:grpSpPr>
          <a:xfrm>
            <a:off x="1019172" y="2029720"/>
            <a:ext cx="5158786" cy="4627981"/>
            <a:chOff x="7072568" y="2795493"/>
            <a:chExt cx="5119432" cy="3220524"/>
          </a:xfrm>
        </p:grpSpPr>
        <p:sp>
          <p:nvSpPr>
            <p:cNvPr id="6" name="Rectangle 5">
              <a:extLst>
                <a:ext uri="{FF2B5EF4-FFF2-40B4-BE49-F238E27FC236}">
                  <a16:creationId xmlns:a16="http://schemas.microsoft.com/office/drawing/2014/main" id="{21AE5FCB-71AF-4F4C-1D79-5B02383EB279}"/>
                </a:ext>
              </a:extLst>
            </p:cNvPr>
            <p:cNvSpPr/>
            <p:nvPr/>
          </p:nvSpPr>
          <p:spPr>
            <a:xfrm>
              <a:off x="7072568" y="2828556"/>
              <a:ext cx="5119431" cy="318746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CE0A2179-445B-E778-10CE-B470A9C38C11}"/>
                </a:ext>
              </a:extLst>
            </p:cNvPr>
            <p:cNvCxnSpPr>
              <a:cxnSpLocks/>
            </p:cNvCxnSpPr>
            <p:nvPr/>
          </p:nvCxnSpPr>
          <p:spPr>
            <a:xfrm>
              <a:off x="7072569" y="2795493"/>
              <a:ext cx="511943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CE59035-ED40-045F-F31D-B92DE9F301FB}"/>
              </a:ext>
            </a:extLst>
          </p:cNvPr>
          <p:cNvGrpSpPr/>
          <p:nvPr/>
        </p:nvGrpSpPr>
        <p:grpSpPr>
          <a:xfrm>
            <a:off x="6352080" y="2029724"/>
            <a:ext cx="5252859" cy="4627971"/>
            <a:chOff x="7072569" y="2795493"/>
            <a:chExt cx="5119431" cy="3220524"/>
          </a:xfrm>
        </p:grpSpPr>
        <p:sp>
          <p:nvSpPr>
            <p:cNvPr id="12" name="Rectangle 11">
              <a:extLst>
                <a:ext uri="{FF2B5EF4-FFF2-40B4-BE49-F238E27FC236}">
                  <a16:creationId xmlns:a16="http://schemas.microsoft.com/office/drawing/2014/main" id="{C15A320A-75CC-56C9-C4A7-FB3FD9AE10F6}"/>
                </a:ext>
              </a:extLst>
            </p:cNvPr>
            <p:cNvSpPr/>
            <p:nvPr/>
          </p:nvSpPr>
          <p:spPr>
            <a:xfrm>
              <a:off x="7072569" y="2828556"/>
              <a:ext cx="5119431" cy="318746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DD16AED4-FE24-C0B6-2AFF-7601D06B9FCF}"/>
                </a:ext>
              </a:extLst>
            </p:cNvPr>
            <p:cNvCxnSpPr>
              <a:cxnSpLocks/>
            </p:cNvCxnSpPr>
            <p:nvPr/>
          </p:nvCxnSpPr>
          <p:spPr>
            <a:xfrm>
              <a:off x="7072569" y="2795493"/>
              <a:ext cx="511943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7BADD4B-CAE2-B444-1511-5D3F5110BC47}"/>
              </a:ext>
            </a:extLst>
          </p:cNvPr>
          <p:cNvSpPr txBox="1"/>
          <p:nvPr/>
        </p:nvSpPr>
        <p:spPr>
          <a:xfrm>
            <a:off x="2100057" y="2147335"/>
            <a:ext cx="324235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A99D2"/>
                </a:solidFill>
                <a:effectLst/>
                <a:uLnTx/>
                <a:uFillTx/>
                <a:latin typeface="Arial"/>
                <a:ea typeface="+mn-ea"/>
                <a:cs typeface="Arial"/>
              </a:rPr>
              <a:t>Biodiversity, ecosystems and ecosystem services</a:t>
            </a:r>
            <a:endParaRPr kumimoji="0" lang="en-GB" sz="20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FBA9C93-0F4A-F93C-BC0F-DAABDB195722}"/>
              </a:ext>
            </a:extLst>
          </p:cNvPr>
          <p:cNvSpPr txBox="1"/>
          <p:nvPr/>
        </p:nvSpPr>
        <p:spPr>
          <a:xfrm>
            <a:off x="7397323" y="2278795"/>
            <a:ext cx="23758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A99D2"/>
                </a:solidFill>
                <a:effectLst/>
                <a:uLnTx/>
                <a:uFillTx/>
                <a:latin typeface="Arial"/>
                <a:ea typeface="+mn-ea"/>
                <a:cs typeface="Arial"/>
              </a:rPr>
              <a:t>Human capital</a:t>
            </a:r>
            <a:endParaRPr kumimoji="0" lang="en-GB" sz="2000" b="0" i="0" u="none" strike="noStrike" kern="1200" cap="none" spc="0" normalizeH="0" baseline="0" noProof="0" dirty="0">
              <a:ln>
                <a:noFill/>
              </a:ln>
              <a:solidFill>
                <a:srgbClr val="5F6061"/>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F1D21E5-EF12-C581-8425-0BCB305FA996}"/>
              </a:ext>
            </a:extLst>
          </p:cNvPr>
          <p:cNvSpPr txBox="1"/>
          <p:nvPr/>
        </p:nvSpPr>
        <p:spPr>
          <a:xfrm>
            <a:off x="1360661" y="2993648"/>
            <a:ext cx="4470933" cy="33239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500" b="1" i="0" u="none" strike="noStrike" kern="1200" cap="none" spc="0" normalizeH="0" baseline="0" noProof="0" dirty="0">
                <a:ln>
                  <a:noFill/>
                </a:ln>
                <a:solidFill>
                  <a:srgbClr val="5F6061"/>
                </a:solidFill>
                <a:effectLst/>
                <a:uLnTx/>
                <a:uFillTx/>
                <a:latin typeface="Arial" panose="020B0604020202020204"/>
                <a:ea typeface="+mn-ea"/>
                <a:cs typeface="Arial" panose="020B0604020202020204"/>
              </a:rPr>
              <a:t>Why?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F6061"/>
                </a:solidFill>
                <a:effectLst/>
                <a:uLnTx/>
                <a:uFillTx/>
                <a:latin typeface="Arial" panose="020B0604020202020204"/>
                <a:ea typeface="+mn-ea"/>
                <a:cs typeface="+mn-cs"/>
              </a:rPr>
              <a:t>Growing interest among investors for improved disclosure</a:t>
            </a:r>
            <a:endParaRPr kumimoji="0" lang="en-GB" sz="1500" b="0" i="0" u="none" strike="noStrike" kern="1200" cap="none" spc="0" normalizeH="0" baseline="0" noProof="0" dirty="0">
              <a:ln>
                <a:noFill/>
              </a:ln>
              <a:solidFill>
                <a:srgbClr val="5F6061"/>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F6061"/>
                </a:solidFill>
                <a:effectLst/>
                <a:uLnTx/>
                <a:uFillTx/>
                <a:latin typeface="Arial" panose="020B0604020202020204"/>
                <a:ea typeface="+mn-ea"/>
                <a:cs typeface="+mn-cs"/>
              </a:rPr>
              <a:t>Initial research will include considering the SASB Standards, CDSB guidance and TNFD</a:t>
            </a:r>
            <a:endParaRPr kumimoji="0" lang="en-GB" sz="1500" b="0" i="0" u="none" strike="noStrike" kern="1200" cap="none" spc="0" normalizeH="0" baseline="0" noProof="0" dirty="0">
              <a:ln>
                <a:noFill/>
              </a:ln>
              <a:solidFill>
                <a:srgbClr val="5F6061"/>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5F6061"/>
                </a:solidFill>
                <a:effectLst/>
                <a:uLnTx/>
                <a:uFillTx/>
                <a:latin typeface="Arial" panose="020B0604020202020204"/>
                <a:ea typeface="+mn-ea"/>
                <a:cs typeface="Arial"/>
              </a:rPr>
              <a:t>What could be covered?</a:t>
            </a:r>
          </a:p>
          <a:p>
            <a:pPr marL="285750" marR="0" lvl="0"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Water</a:t>
            </a:r>
          </a:p>
          <a:p>
            <a:pPr marL="285750" marR="0" lvl="0"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Land-use and land-use change</a:t>
            </a:r>
          </a:p>
          <a:p>
            <a:pPr marL="285750" marR="0" lvl="0"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Pollution</a:t>
            </a:r>
          </a:p>
          <a:p>
            <a:pPr marL="285750" marR="0" lvl="0"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Resource exploitation</a:t>
            </a:r>
          </a:p>
          <a:p>
            <a:pPr marL="285750" marR="0" lvl="0"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Invasive non-native species</a:t>
            </a:r>
            <a:endParaRPr kumimoji="0" lang="en-GB" sz="1500" b="0" i="0" u="none" strike="noStrike" kern="1200" cap="none" spc="0" normalizeH="0" baseline="0" noProof="0" dirty="0">
              <a:ln>
                <a:noFill/>
              </a:ln>
              <a:solidFill>
                <a:srgbClr val="5F6061"/>
              </a:solidFill>
              <a:effectLst/>
              <a:uLnTx/>
              <a:uFillTx/>
              <a:latin typeface="Arial" panose="020B0604020202020204"/>
              <a:ea typeface="+mn-ea"/>
              <a:cs typeface="Arial"/>
            </a:endParaRPr>
          </a:p>
        </p:txBody>
      </p:sp>
      <p:sp>
        <p:nvSpPr>
          <p:cNvPr id="26" name="TextBox 25">
            <a:extLst>
              <a:ext uri="{FF2B5EF4-FFF2-40B4-BE49-F238E27FC236}">
                <a16:creationId xmlns:a16="http://schemas.microsoft.com/office/drawing/2014/main" id="{BC6140A6-BCD2-942E-FFCB-E4D286C30932}"/>
              </a:ext>
            </a:extLst>
          </p:cNvPr>
          <p:cNvSpPr txBox="1"/>
          <p:nvPr/>
        </p:nvSpPr>
        <p:spPr>
          <a:xfrm>
            <a:off x="6714512" y="2993648"/>
            <a:ext cx="4599721" cy="333937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F6061"/>
                </a:solidFill>
                <a:effectLst/>
                <a:uLnTx/>
                <a:uFillTx/>
                <a:latin typeface="Arial" panose="020B0604020202020204"/>
                <a:ea typeface="+mn-ea"/>
                <a:cs typeface="Arial" panose="020B0604020202020204"/>
              </a:rPr>
              <a:t>Why?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F6061"/>
                </a:solidFill>
                <a:effectLst/>
                <a:uLnTx/>
                <a:uFillTx/>
                <a:latin typeface="Arial" panose="020B0604020202020204"/>
                <a:ea typeface="+mn-ea"/>
                <a:cs typeface="+mn-cs"/>
              </a:rPr>
              <a:t>Affects companies of all sizes and types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5F6061"/>
                </a:solidFill>
                <a:effectLst/>
                <a:uLnTx/>
                <a:uFillTx/>
                <a:latin typeface="Arial" panose="020B0604020202020204"/>
                <a:ea typeface="+mn-ea"/>
                <a:cs typeface="+mn-cs"/>
              </a:rPr>
              <a:t>Opportunity to address a lack of consistent, comparable disclosures</a:t>
            </a:r>
            <a:endParaRPr kumimoji="0" lang="en-GB" sz="1500" b="1" i="0" u="none" strike="noStrike" kern="1200" cap="none" spc="0" normalizeH="0" baseline="0" noProof="0" dirty="0">
              <a:ln>
                <a:noFill/>
              </a:ln>
              <a:solidFill>
                <a:srgbClr val="5F6061"/>
              </a:solidFill>
              <a:effectLst/>
              <a:uLnTx/>
              <a:uFillTx/>
              <a:latin typeface="Arial" panose="020B0604020202020204"/>
              <a:ea typeface="+mn-ea"/>
              <a:cs typeface="Arial" panose="020B0604020202020204"/>
            </a:endParaRPr>
          </a:p>
          <a:p>
            <a:pPr marL="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None/>
              <a:tabLst/>
              <a:defRPr/>
            </a:pPr>
            <a:endParaRPr kumimoji="0" lang="en-GB" sz="400" b="1" i="0" u="none" strike="noStrike" kern="1200" cap="none" spc="0" normalizeH="0" baseline="0" noProof="0" dirty="0">
              <a:ln>
                <a:noFill/>
              </a:ln>
              <a:solidFill>
                <a:srgbClr val="5F6061"/>
              </a:solidFill>
              <a:effectLst/>
              <a:uLnTx/>
              <a:uFillTx/>
              <a:latin typeface="Arial" panose="020B0604020202020204"/>
              <a:ea typeface="+mn-ea"/>
              <a:cs typeface="Arial"/>
            </a:endParaRPr>
          </a:p>
          <a:p>
            <a:pPr marL="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5F6061"/>
                </a:solidFill>
                <a:effectLst/>
                <a:uLnTx/>
                <a:uFillTx/>
                <a:latin typeface="Arial" panose="020B0604020202020204"/>
                <a:ea typeface="+mn-ea"/>
                <a:cs typeface="Arial"/>
              </a:rPr>
              <a:t>What could be covered?</a:t>
            </a:r>
            <a:r>
              <a:rPr kumimoji="0" lang="en-US" sz="1500" b="1" i="0" u="none" strike="noStrike" kern="1200" cap="none" spc="0" normalizeH="0" baseline="0" noProof="0" dirty="0">
                <a:ln>
                  <a:noFill/>
                </a:ln>
                <a:solidFill>
                  <a:srgbClr val="5F6061"/>
                </a:solidFill>
                <a:effectLst/>
                <a:uLnTx/>
                <a:uFillTx/>
                <a:latin typeface="Arial" panose="020B0604020202020204"/>
                <a:ea typeface="+mn-ea"/>
                <a:cs typeface="Arial"/>
              </a:rPr>
              <a:t>​</a:t>
            </a:r>
          </a:p>
          <a:p>
            <a:pPr marL="285750" marR="0" lvl="0" indent="-285750" algn="l" defTabSz="914400" rtl="0" eaLnBrk="1" fontAlgn="base"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Worker wellbeing​</a:t>
            </a:r>
          </a:p>
          <a:p>
            <a:pPr marL="285750" marR="0" lvl="0" indent="-285750" algn="l" defTabSz="914400" rtl="0" eaLnBrk="1" fontAlgn="base"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Diversity and inclusion​</a:t>
            </a:r>
          </a:p>
          <a:p>
            <a:pPr marL="285750" marR="0" lvl="0" indent="-285750" algn="l" defTabSz="914400" rtl="0" eaLnBrk="1" fontAlgn="base"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Workforce investment​</a:t>
            </a:r>
          </a:p>
          <a:p>
            <a:pPr marL="285750" marR="0" lvl="0" indent="-285750" algn="l" defTabSz="914400" rtl="0" eaLnBrk="1" fontAlgn="base"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The alternative workforce​</a:t>
            </a:r>
          </a:p>
          <a:p>
            <a:pPr marL="285750" marR="0" lvl="0" indent="-285750" algn="l" defTabSz="914400" rtl="0" eaLnBrk="1" fontAlgn="base" latinLnBrk="0" hangingPunct="1">
              <a:lnSpc>
                <a:spcPct val="100000"/>
              </a:lnSpc>
              <a:spcBef>
                <a:spcPts val="600"/>
              </a:spcBef>
              <a:spcAft>
                <a:spcPts val="0"/>
              </a:spcAft>
              <a:buClrTx/>
              <a:buSzTx/>
              <a:buFont typeface="Arial,Sans-Serif"/>
              <a:buChar char="•"/>
              <a:tabLst/>
              <a:defRPr/>
            </a:pPr>
            <a:r>
              <a:rPr kumimoji="0" lang="en-US" sz="1500" b="0" i="0" u="none" strike="noStrike" kern="1200" cap="none" spc="0" normalizeH="0" baseline="0" noProof="0" dirty="0" err="1">
                <a:ln>
                  <a:noFill/>
                </a:ln>
                <a:solidFill>
                  <a:srgbClr val="5F6061"/>
                </a:solidFill>
                <a:effectLst/>
                <a:uLnTx/>
                <a:uFillTx/>
                <a:latin typeface="Arial" panose="020B0604020202020204"/>
                <a:ea typeface="+mn-ea"/>
                <a:cs typeface="Arial"/>
              </a:rPr>
              <a:t>Labour</a:t>
            </a:r>
            <a:r>
              <a:rPr kumimoji="0" lang="en-US" sz="1500" b="0" i="0" u="none" strike="noStrike" kern="1200" cap="none" spc="0" normalizeH="0" baseline="0" noProof="0" dirty="0">
                <a:ln>
                  <a:noFill/>
                </a:ln>
                <a:solidFill>
                  <a:srgbClr val="5F6061"/>
                </a:solidFill>
                <a:effectLst/>
                <a:uLnTx/>
                <a:uFillTx/>
                <a:latin typeface="Arial" panose="020B0604020202020204"/>
                <a:ea typeface="+mn-ea"/>
                <a:cs typeface="Arial"/>
              </a:rPr>
              <a:t> conditions in the value chain​</a:t>
            </a:r>
          </a:p>
        </p:txBody>
      </p:sp>
      <p:pic>
        <p:nvPicPr>
          <p:cNvPr id="10" name="Graphic 14" descr="Sustainability outline">
            <a:extLst>
              <a:ext uri="{FF2B5EF4-FFF2-40B4-BE49-F238E27FC236}">
                <a16:creationId xmlns:a16="http://schemas.microsoft.com/office/drawing/2014/main" id="{B9613FC0-9628-FA14-6F10-3ADC31EBD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036" y="2102713"/>
            <a:ext cx="767105" cy="767105"/>
          </a:xfrm>
          <a:prstGeom prst="rect">
            <a:avLst/>
          </a:prstGeom>
        </p:spPr>
      </p:pic>
      <p:pic>
        <p:nvPicPr>
          <p:cNvPr id="14" name="Graphic 16" descr="Cycle with people outline">
            <a:extLst>
              <a:ext uri="{FF2B5EF4-FFF2-40B4-BE49-F238E27FC236}">
                <a16:creationId xmlns:a16="http://schemas.microsoft.com/office/drawing/2014/main" id="{5B002656-7D81-07E8-CFFB-6C4B4E01E6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0459" y="2034671"/>
            <a:ext cx="900000" cy="900000"/>
          </a:xfrm>
          <a:prstGeom prst="rect">
            <a:avLst/>
          </a:prstGeom>
        </p:spPr>
      </p:pic>
    </p:spTree>
    <p:extLst>
      <p:ext uri="{BB962C8B-B14F-4D97-AF65-F5344CB8AC3E}">
        <p14:creationId xmlns:p14="http://schemas.microsoft.com/office/powerpoint/2010/main" val="390903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0C887-46DD-3485-75FB-4841243FBE32}"/>
              </a:ext>
            </a:extLst>
          </p:cNvPr>
          <p:cNvSpPr>
            <a:spLocks noGrp="1"/>
          </p:cNvSpPr>
          <p:nvPr>
            <p:ph type="body" sz="quarter" idx="10"/>
          </p:nvPr>
        </p:nvSpPr>
        <p:spPr/>
        <p:txBody>
          <a:bodyPr/>
          <a:lstStyle/>
          <a:p>
            <a:r>
              <a:rPr lang="en-GB" dirty="0"/>
              <a:t>Strategic relationships</a:t>
            </a:r>
          </a:p>
        </p:txBody>
      </p:sp>
      <p:sp>
        <p:nvSpPr>
          <p:cNvPr id="5" name="Footer Placeholder 4">
            <a:extLst>
              <a:ext uri="{FF2B5EF4-FFF2-40B4-BE49-F238E27FC236}">
                <a16:creationId xmlns:a16="http://schemas.microsoft.com/office/drawing/2014/main" id="{189732D6-65C6-238A-A0E4-EE428645B2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grpSp>
        <p:nvGrpSpPr>
          <p:cNvPr id="2" name="Group 1">
            <a:extLst>
              <a:ext uri="{FF2B5EF4-FFF2-40B4-BE49-F238E27FC236}">
                <a16:creationId xmlns:a16="http://schemas.microsoft.com/office/drawing/2014/main" id="{71DDD25B-803D-F4A7-A9C0-AFF4D094F6B4}"/>
              </a:ext>
            </a:extLst>
          </p:cNvPr>
          <p:cNvGrpSpPr/>
          <p:nvPr/>
        </p:nvGrpSpPr>
        <p:grpSpPr>
          <a:xfrm>
            <a:off x="1019175" y="2288563"/>
            <a:ext cx="10153652" cy="4151861"/>
            <a:chOff x="7072569" y="2795493"/>
            <a:chExt cx="5119431" cy="3220524"/>
          </a:xfrm>
        </p:grpSpPr>
        <p:sp>
          <p:nvSpPr>
            <p:cNvPr id="4" name="Rectangle 3">
              <a:extLst>
                <a:ext uri="{FF2B5EF4-FFF2-40B4-BE49-F238E27FC236}">
                  <a16:creationId xmlns:a16="http://schemas.microsoft.com/office/drawing/2014/main" id="{D8E50181-A2F0-52EB-574B-8DD6B3B770CF}"/>
                </a:ext>
              </a:extLst>
            </p:cNvPr>
            <p:cNvSpPr/>
            <p:nvPr/>
          </p:nvSpPr>
          <p:spPr>
            <a:xfrm>
              <a:off x="7072569" y="2828556"/>
              <a:ext cx="5119431" cy="3187461"/>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F7DA3B8E-7C8B-B015-8762-1DA4A2767BF1}"/>
                </a:ext>
              </a:extLst>
            </p:cNvPr>
            <p:cNvCxnSpPr>
              <a:cxnSpLocks/>
            </p:cNvCxnSpPr>
            <p:nvPr/>
          </p:nvCxnSpPr>
          <p:spPr>
            <a:xfrm>
              <a:off x="7072569" y="2795493"/>
              <a:ext cx="511943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8" name="TextBox 24">
            <a:extLst>
              <a:ext uri="{FF2B5EF4-FFF2-40B4-BE49-F238E27FC236}">
                <a16:creationId xmlns:a16="http://schemas.microsoft.com/office/drawing/2014/main" id="{53582923-E0FF-0942-B80A-DD9A15F003F5}"/>
              </a:ext>
            </a:extLst>
          </p:cNvPr>
          <p:cNvSpPr txBox="1"/>
          <p:nvPr/>
        </p:nvSpPr>
        <p:spPr>
          <a:xfrm>
            <a:off x="1342646" y="2536130"/>
            <a:ext cx="4739545" cy="41857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r>
              <a:rPr kumimoji="0" lang="en-US" sz="1900" b="1" i="0" u="none" strike="noStrike" kern="1200" cap="none" spc="0" normalizeH="0" baseline="0" noProof="0" dirty="0">
                <a:ln>
                  <a:noFill/>
                </a:ln>
                <a:solidFill>
                  <a:srgbClr val="1A99D2"/>
                </a:solidFill>
                <a:effectLst/>
                <a:uLnTx/>
                <a:uFillTx/>
                <a:latin typeface="Arial" panose="020B0604020202020204"/>
                <a:ea typeface="+mn-ea"/>
                <a:cs typeface="Arial"/>
              </a:rPr>
              <a:t>CDP</a:t>
            </a:r>
            <a:r>
              <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rPr>
              <a:t> – ISSB’s climate standard is the foundational baseline for CDP’s climate disclosure</a:t>
            </a: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endPar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r>
              <a:rPr kumimoji="0" lang="en-US" sz="1900" b="1" i="0" u="none" strike="noStrike" kern="1200" cap="none" spc="0" normalizeH="0" baseline="0" noProof="0" dirty="0">
                <a:ln>
                  <a:noFill/>
                </a:ln>
                <a:solidFill>
                  <a:srgbClr val="1A99D2"/>
                </a:solidFill>
                <a:effectLst/>
                <a:uLnTx/>
                <a:uFillTx/>
                <a:latin typeface="Arial" panose="020B0604020202020204"/>
                <a:ea typeface="+mn-ea"/>
                <a:cs typeface="Arial"/>
              </a:rPr>
              <a:t>GHG Protocol </a:t>
            </a:r>
            <a:r>
              <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rPr>
              <a:t>– governance arrangements so that the ISSB is actively engaged in updates to the GHG Protocol Corporate Standard</a:t>
            </a: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endPar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r>
              <a:rPr kumimoji="0" lang="en-US" sz="1900" b="1" i="0" u="none" strike="noStrike" kern="1200" cap="none" spc="0" normalizeH="0" baseline="0" noProof="0" dirty="0">
                <a:ln>
                  <a:noFill/>
                </a:ln>
                <a:solidFill>
                  <a:srgbClr val="1A99D2"/>
                </a:solidFill>
                <a:effectLst/>
                <a:uLnTx/>
                <a:uFillTx/>
                <a:latin typeface="Arial" panose="020B0604020202020204"/>
                <a:ea typeface="+mn-ea"/>
                <a:cs typeface="Arial"/>
              </a:rPr>
              <a:t>GRI</a:t>
            </a:r>
            <a:r>
              <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rPr>
              <a:t> – full interoperability through jointly identifying and aligning common disclosures to deliver a seamless sustainability reporting system</a:t>
            </a:r>
          </a:p>
          <a:p>
            <a:pPr marL="0" marR="0" lvl="0" indent="0" algn="l" defTabSz="914400" rtl="0" eaLnBrk="1" fontAlgn="auto" latinLnBrk="0" hangingPunct="1">
              <a:lnSpc>
                <a:spcPct val="100000"/>
              </a:lnSpc>
              <a:spcBef>
                <a:spcPts val="0"/>
              </a:spcBef>
              <a:spcAft>
                <a:spcPts val="0"/>
              </a:spcAft>
              <a:buClr>
                <a:srgbClr val="5F6061"/>
              </a:buClr>
              <a:buSzTx/>
              <a:buFontTx/>
              <a:buNone/>
              <a:tabLst/>
              <a:defRPr/>
            </a:pPr>
            <a:endPar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endParaRPr>
          </a:p>
        </p:txBody>
      </p:sp>
      <p:sp>
        <p:nvSpPr>
          <p:cNvPr id="13" name="TextBox 24">
            <a:extLst>
              <a:ext uri="{FF2B5EF4-FFF2-40B4-BE49-F238E27FC236}">
                <a16:creationId xmlns:a16="http://schemas.microsoft.com/office/drawing/2014/main" id="{16695BA1-B609-1287-5087-030CCD875E74}"/>
              </a:ext>
            </a:extLst>
          </p:cNvPr>
          <p:cNvSpPr txBox="1"/>
          <p:nvPr/>
        </p:nvSpPr>
        <p:spPr>
          <a:xfrm>
            <a:off x="6405662" y="2536130"/>
            <a:ext cx="4341851" cy="330859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r>
              <a:rPr kumimoji="0" lang="en-US" sz="1900" b="1" i="0" u="none" strike="noStrike" kern="1200" cap="none" spc="0" normalizeH="0" baseline="0" noProof="0" dirty="0">
                <a:ln>
                  <a:noFill/>
                </a:ln>
                <a:solidFill>
                  <a:srgbClr val="1A99D2"/>
                </a:solidFill>
                <a:effectLst/>
                <a:uLnTx/>
                <a:uFillTx/>
                <a:latin typeface="Arial" panose="020B0604020202020204"/>
                <a:ea typeface="+mn-ea"/>
                <a:cs typeface="Arial"/>
              </a:rPr>
              <a:t>Transition Plan Taskforce (TPT) </a:t>
            </a:r>
            <a:r>
              <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rPr>
              <a:t>– the IFRS Foundation will assume responsibility for TPT’s disclosure-specific materials</a:t>
            </a: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endPar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
                <a:srgbClr val="5F6061"/>
              </a:buClr>
              <a:buSzTx/>
              <a:buFont typeface="Arial" panose="020B0604020202020204" pitchFamily="34" charset="0"/>
              <a:buChar char="•"/>
              <a:tabLst/>
              <a:defRPr/>
            </a:pPr>
            <a:r>
              <a:rPr kumimoji="0" lang="en-US" sz="1900" b="1" i="0" u="none" strike="noStrike" kern="1200" cap="none" spc="0" normalizeH="0" baseline="0" noProof="0" dirty="0">
                <a:ln>
                  <a:noFill/>
                </a:ln>
                <a:solidFill>
                  <a:srgbClr val="1A99D2"/>
                </a:solidFill>
                <a:effectLst/>
                <a:uLnTx/>
                <a:uFillTx/>
                <a:latin typeface="Arial" panose="020B0604020202020204"/>
                <a:ea typeface="+mn-ea"/>
                <a:cs typeface="Arial"/>
              </a:rPr>
              <a:t>Taskforce on Nature-related Financial Disclosures (TNFD) </a:t>
            </a:r>
            <a:r>
              <a:rPr kumimoji="0" lang="en-US" sz="1900" b="0" i="0" u="none" strike="noStrike" kern="1200" cap="none" spc="0" normalizeH="0" baseline="0" noProof="0" dirty="0">
                <a:ln>
                  <a:noFill/>
                </a:ln>
                <a:solidFill>
                  <a:srgbClr val="5F6061"/>
                </a:solidFill>
                <a:effectLst/>
                <a:uLnTx/>
                <a:uFillTx/>
                <a:latin typeface="Arial" panose="020B0604020202020204"/>
                <a:ea typeface="+mn-ea"/>
                <a:cs typeface="Arial"/>
              </a:rPr>
              <a:t>– ISSB will consider how to build upon the recommendations of the TNFD to meet investors' information needs </a:t>
            </a:r>
            <a:endParaRPr kumimoji="0" lang="en-US" sz="1900" b="0" i="0" u="none" strike="noStrike" kern="1200" cap="none" spc="0" normalizeH="0" baseline="0" noProof="0" dirty="0">
              <a:ln>
                <a:noFill/>
              </a:ln>
              <a:solidFill>
                <a:srgbClr val="5F60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438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a:xfrm>
            <a:off x="1019176" y="1303688"/>
            <a:ext cx="10188575" cy="654191"/>
          </a:xfrm>
        </p:spPr>
        <p:txBody>
          <a:bodyPr lIns="0" tIns="0" rIns="0" bIns="0" anchor="t"/>
          <a:lstStyle/>
          <a:p>
            <a:r>
              <a:rPr lang="en-US" sz="3200">
                <a:solidFill>
                  <a:srgbClr val="5D5B5C"/>
                </a:solidFill>
                <a:latin typeface="Arial"/>
                <a:ea typeface="Helvetica Neue" panose="02000503000000020004" pitchFamily="2" charset="0"/>
                <a:cs typeface="Arial"/>
              </a:rPr>
              <a:t>IFRS S1: General Requirements for Disclosure of </a:t>
            </a:r>
            <a:br>
              <a:rPr lang="en-US" sz="3200">
                <a:ea typeface="Helvetica Neue" panose="02000503000000020004" pitchFamily="2" charset="0"/>
              </a:rPr>
            </a:br>
            <a:r>
              <a:rPr lang="en-US" sz="3200">
                <a:solidFill>
                  <a:srgbClr val="5D5B5C"/>
                </a:solidFill>
                <a:latin typeface="Arial"/>
                <a:ea typeface="Helvetica Neue" panose="02000503000000020004" pitchFamily="2" charset="0"/>
                <a:cs typeface="Arial"/>
              </a:rPr>
              <a:t>Sustainability-related Financial Information</a:t>
            </a:r>
            <a:endParaRPr lang="en-US" sz="3200" err="1">
              <a:latin typeface="Arial"/>
              <a:cs typeface="Arial"/>
            </a:endParaRPr>
          </a:p>
        </p:txBody>
      </p:sp>
      <p:sp>
        <p:nvSpPr>
          <p:cNvPr id="2" name="Content Placeholder 2">
            <a:extLst>
              <a:ext uri="{FF2B5EF4-FFF2-40B4-BE49-F238E27FC236}">
                <a16:creationId xmlns:a16="http://schemas.microsoft.com/office/drawing/2014/main" id="{30DBD807-ED8C-4774-DC27-F8CAC84DEDE8}"/>
              </a:ext>
            </a:extLst>
          </p:cNvPr>
          <p:cNvSpPr txBox="1">
            <a:spLocks/>
          </p:cNvSpPr>
          <p:nvPr/>
        </p:nvSpPr>
        <p:spPr>
          <a:xfrm>
            <a:off x="4214838" y="2818711"/>
            <a:ext cx="7605686" cy="3858314"/>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1A99D2"/>
              </a:buClr>
              <a:buFont typeface="Arial" panose="020B0604020202020204" pitchFamily="34" charset="0"/>
              <a:buChar char="•"/>
              <a:defRPr/>
            </a:pPr>
            <a:r>
              <a:rPr kumimoji="0" lang="en-GB" sz="1800" b="0" i="0" u="none" strike="noStrike" kern="1200" cap="none" spc="0" normalizeH="0" baseline="0" noProof="0">
                <a:ln>
                  <a:noFill/>
                </a:ln>
                <a:solidFill>
                  <a:srgbClr val="5F6061"/>
                </a:solidFill>
                <a:effectLst/>
                <a:uLnTx/>
                <a:uFillTx/>
                <a:latin typeface="Arial"/>
                <a:ea typeface="+mn-ea"/>
                <a:cs typeface="Arial"/>
              </a:rPr>
              <a:t>Asks for disclosure of</a:t>
            </a:r>
            <a:r>
              <a:rPr kumimoji="0" lang="en-GB" sz="1800" b="1" i="0" u="none" strike="noStrike" kern="1200" cap="none" spc="0" normalizeH="0" baseline="0" noProof="0">
                <a:ln>
                  <a:noFill/>
                </a:ln>
                <a:solidFill>
                  <a:srgbClr val="1A99D2"/>
                </a:solidFill>
                <a:effectLst/>
                <a:uLnTx/>
                <a:uFillTx/>
                <a:latin typeface="Arial"/>
                <a:ea typeface="+mn-ea"/>
                <a:cs typeface="Arial"/>
              </a:rPr>
              <a:t> material information </a:t>
            </a:r>
            <a:r>
              <a:rPr kumimoji="0" lang="en-GB" sz="1800" b="0" i="0" u="none" strike="noStrike" kern="1200" cap="none" spc="0" normalizeH="0" baseline="0" noProof="0">
                <a:ln>
                  <a:noFill/>
                </a:ln>
                <a:solidFill>
                  <a:srgbClr val="5F6061"/>
                </a:solidFill>
                <a:effectLst/>
                <a:uLnTx/>
                <a:uFillTx/>
                <a:latin typeface="Arial"/>
                <a:ea typeface="+mn-ea"/>
                <a:cs typeface="Arial"/>
              </a:rPr>
              <a:t>about</a:t>
            </a:r>
            <a:r>
              <a:rPr kumimoji="0" lang="en-GB" sz="1800" b="1" i="0" u="none" strike="noStrike" kern="1200" cap="none" spc="0" normalizeH="0" baseline="0" noProof="0">
                <a:ln>
                  <a:noFill/>
                </a:ln>
                <a:solidFill>
                  <a:srgbClr val="1A99D2"/>
                </a:solidFill>
                <a:effectLst/>
                <a:uLnTx/>
                <a:uFillTx/>
                <a:latin typeface="Arial"/>
                <a:ea typeface="+mn-ea"/>
                <a:cs typeface="Arial"/>
              </a:rPr>
              <a:t> sustainability-related risks and opportunities </a:t>
            </a:r>
            <a:r>
              <a:rPr lang="en-GB" sz="1800">
                <a:solidFill>
                  <a:schemeClr val="tx2"/>
                </a:solidFill>
                <a:latin typeface="Arial"/>
                <a:cs typeface="Arial"/>
              </a:rPr>
              <a:t>with the </a:t>
            </a:r>
            <a:r>
              <a:rPr kumimoji="0" lang="en-GB" sz="1800" i="0" u="none" strike="noStrike" kern="1200" cap="none" spc="0" normalizeH="0" baseline="0" noProof="0">
                <a:ln>
                  <a:noFill/>
                </a:ln>
                <a:solidFill>
                  <a:schemeClr val="tx2"/>
                </a:solidFill>
                <a:effectLst/>
                <a:uLnTx/>
                <a:uFillTx/>
                <a:latin typeface="Arial"/>
                <a:ea typeface="+mn-ea"/>
                <a:cs typeface="Arial"/>
              </a:rPr>
              <a:t>financial </a:t>
            </a:r>
            <a:r>
              <a:rPr lang="en-GB" sz="1800">
                <a:solidFill>
                  <a:schemeClr val="tx2"/>
                </a:solidFill>
                <a:latin typeface="Arial"/>
                <a:cs typeface="Arial"/>
              </a:rPr>
              <a:t>statements</a:t>
            </a:r>
            <a:r>
              <a:rPr kumimoji="0" lang="en-GB" sz="1800" i="0" u="none" strike="noStrike" kern="1200" cap="none" spc="0" normalizeH="0" baseline="0" noProof="0">
                <a:ln>
                  <a:noFill/>
                </a:ln>
                <a:solidFill>
                  <a:schemeClr val="tx2"/>
                </a:solidFill>
                <a:effectLst/>
                <a:uLnTx/>
                <a:uFillTx/>
                <a:latin typeface="Arial"/>
                <a:ea typeface="+mn-ea"/>
                <a:cs typeface="Arial"/>
              </a:rPr>
              <a:t>, to meet investor informa</a:t>
            </a:r>
            <a:r>
              <a:rPr kumimoji="0" lang="en-GB" sz="1800" b="0" i="0" u="none" strike="noStrike" kern="1200" cap="none" spc="0" normalizeH="0" baseline="0" noProof="0">
                <a:ln>
                  <a:noFill/>
                </a:ln>
                <a:solidFill>
                  <a:srgbClr val="5F6061"/>
                </a:solidFill>
                <a:effectLst/>
                <a:uLnTx/>
                <a:uFillTx/>
                <a:latin typeface="Arial"/>
                <a:ea typeface="+mn-ea"/>
                <a:cs typeface="Arial"/>
              </a:rPr>
              <a:t>tion needs</a:t>
            </a:r>
            <a:endParaRPr kumimoji="0" lang="en-US"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L="342900" indent="-342900">
              <a:buClr>
                <a:srgbClr val="1A99D2"/>
              </a:buClr>
              <a:buFont typeface="Arial" panose="020B0604020202020204" pitchFamily="34" charset="0"/>
              <a:buChar char="•"/>
              <a:defRPr/>
            </a:pPr>
            <a:r>
              <a:rPr kumimoji="0" lang="en-GB" sz="1800" b="0" i="0" u="none" strike="noStrike" kern="1200" cap="none" spc="0" normalizeH="0" baseline="0" noProof="0">
                <a:ln>
                  <a:noFill/>
                </a:ln>
                <a:solidFill>
                  <a:srgbClr val="5F6061"/>
                </a:solidFill>
                <a:effectLst/>
                <a:uLnTx/>
                <a:uFillTx/>
                <a:latin typeface="Arial"/>
                <a:ea typeface="+mn-ea"/>
                <a:cs typeface="Arial"/>
              </a:rPr>
              <a:t>Applies </a:t>
            </a:r>
            <a:r>
              <a:rPr kumimoji="0" lang="en-GB" sz="1800" b="1" i="0" u="none" strike="noStrike" kern="1200" cap="none" spc="0" normalizeH="0" baseline="0" noProof="0">
                <a:ln>
                  <a:noFill/>
                </a:ln>
                <a:solidFill>
                  <a:srgbClr val="1A99D2"/>
                </a:solidFill>
                <a:effectLst/>
                <a:uLnTx/>
                <a:uFillTx/>
                <a:latin typeface="Arial"/>
                <a:ea typeface="+mn-ea"/>
                <a:cs typeface="Arial"/>
              </a:rPr>
              <a:t>TCFD architecture</a:t>
            </a:r>
            <a:r>
              <a:rPr kumimoji="0" lang="en-GB" sz="1800" b="0" i="0" u="none" strike="noStrike" kern="1200" cap="none" spc="0" normalizeH="0" baseline="0" noProof="0">
                <a:ln>
                  <a:noFill/>
                </a:ln>
                <a:solidFill>
                  <a:srgbClr val="5F6061"/>
                </a:solidFill>
                <a:effectLst/>
                <a:uLnTx/>
                <a:uFillTx/>
                <a:latin typeface="Arial"/>
                <a:ea typeface="+mn-ea"/>
                <a:cs typeface="Arial"/>
              </a:rPr>
              <a:t> whenever providing information about sustainability</a:t>
            </a:r>
            <a:endParaRPr lang="en-GB" sz="1800" b="0" i="0" u="none" strike="noStrike" kern="1200" cap="none" spc="0" normalizeH="0" baseline="0" noProof="0">
              <a:ln>
                <a:noFill/>
              </a:ln>
              <a:solidFill>
                <a:srgbClr val="5F6061"/>
              </a:solidFill>
              <a:effectLst/>
              <a:uLnTx/>
              <a:uFillTx/>
              <a:latin typeface="Arial"/>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en-US" sz="1800" b="0" i="0" u="none" strike="noStrike" kern="1200" cap="none" spc="0" normalizeH="0" baseline="0" noProof="0">
                <a:ln>
                  <a:noFill/>
                </a:ln>
                <a:solidFill>
                  <a:srgbClr val="5F6061"/>
                </a:solidFill>
                <a:effectLst/>
                <a:uLnTx/>
                <a:uFillTx/>
                <a:latin typeface="Arial"/>
                <a:ea typeface="+mn-ea"/>
                <a:cs typeface="Arial"/>
              </a:rPr>
              <a:t>Requires </a:t>
            </a:r>
            <a:r>
              <a:rPr kumimoji="0" lang="en-US" sz="1800" b="1" i="0" u="none" strike="noStrike" kern="1200" cap="none" spc="0" normalizeH="0" baseline="0" noProof="0">
                <a:ln>
                  <a:noFill/>
                </a:ln>
                <a:solidFill>
                  <a:srgbClr val="1A99D2"/>
                </a:solidFill>
                <a:effectLst/>
                <a:uLnTx/>
                <a:uFillTx/>
                <a:latin typeface="Arial"/>
                <a:ea typeface="+mn-ea"/>
                <a:cs typeface="Arial"/>
              </a:rPr>
              <a:t>industry-specific disclosures</a:t>
            </a:r>
            <a:endParaRPr lang="en-US" sz="1800" b="1" i="0" u="none" strike="noStrike" kern="1200" cap="none" spc="0" normalizeH="0" baseline="0" noProof="0">
              <a:ln>
                <a:noFill/>
              </a:ln>
              <a:solidFill>
                <a:srgbClr val="1A99D2"/>
              </a:solidFill>
              <a:effectLst/>
              <a:uLnTx/>
              <a:uFillTx/>
              <a:latin typeface="Arial"/>
              <a:cs typeface="Arial"/>
            </a:endParaRPr>
          </a:p>
          <a:p>
            <a:pPr marL="342900" marR="0" lvl="0" indent="-34290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kumimoji="0" lang="en-US" sz="1800" b="0" i="0" u="none" strike="noStrike" kern="1200" cap="none" spc="0" normalizeH="0" baseline="0" noProof="0">
                <a:ln>
                  <a:noFill/>
                </a:ln>
                <a:solidFill>
                  <a:srgbClr val="5F6061"/>
                </a:solidFill>
                <a:effectLst/>
                <a:uLnTx/>
                <a:uFillTx/>
                <a:latin typeface="Arial"/>
                <a:ea typeface="+mn-ea"/>
                <a:cs typeface="Arial"/>
              </a:rPr>
              <a:t>For matters other than climate (IFRS S2</a:t>
            </a:r>
            <a:r>
              <a:rPr lang="en-US" sz="1800">
                <a:solidFill>
                  <a:srgbClr val="5F6061"/>
                </a:solidFill>
                <a:latin typeface="Arial"/>
                <a:cs typeface="Arial"/>
              </a:rPr>
              <a:t>)</a:t>
            </a:r>
            <a:r>
              <a:rPr kumimoji="0" lang="en-US" sz="1800" b="0" i="0" u="none" strike="noStrike" kern="1200" cap="none" spc="0" normalizeH="0" baseline="0" noProof="0">
                <a:ln>
                  <a:noFill/>
                </a:ln>
                <a:solidFill>
                  <a:srgbClr val="5F6061"/>
                </a:solidFill>
                <a:effectLst/>
                <a:uLnTx/>
                <a:uFillTx/>
                <a:latin typeface="Arial"/>
                <a:ea typeface="+mn-ea"/>
                <a:cs typeface="Arial"/>
              </a:rPr>
              <a:t> refers to </a:t>
            </a:r>
            <a:r>
              <a:rPr kumimoji="0" lang="en-US" sz="1800" b="1" i="0" u="none" strike="noStrike" kern="1200" cap="none" spc="0" normalizeH="0" baseline="0" noProof="0">
                <a:ln>
                  <a:noFill/>
                </a:ln>
                <a:solidFill>
                  <a:srgbClr val="1A99D2"/>
                </a:solidFill>
                <a:effectLst/>
                <a:uLnTx/>
                <a:uFillTx/>
                <a:latin typeface="Arial"/>
                <a:ea typeface="+mn-ea"/>
                <a:cs typeface="Arial"/>
              </a:rPr>
              <a:t>sources to help companies </a:t>
            </a:r>
            <a:r>
              <a:rPr kumimoji="0" lang="en-US" sz="1800" b="0" i="0" u="none" strike="noStrike" kern="1200" cap="none" spc="0" normalizeH="0" baseline="0" noProof="0">
                <a:ln>
                  <a:noFill/>
                </a:ln>
                <a:solidFill>
                  <a:srgbClr val="5F6061"/>
                </a:solidFill>
                <a:effectLst/>
                <a:uLnTx/>
                <a:uFillTx/>
                <a:latin typeface="Arial"/>
                <a:ea typeface="+mn-ea"/>
                <a:cs typeface="Arial"/>
              </a:rPr>
              <a:t>identify sustainability-related risks and opportunities and information</a:t>
            </a:r>
            <a:endParaRPr lang="en-US" sz="1800" b="0" i="0" u="none" strike="noStrike" kern="1200" cap="none" spc="0" normalizeH="0" baseline="0" noProof="0">
              <a:ln>
                <a:noFill/>
              </a:ln>
              <a:solidFill>
                <a:srgbClr val="5F6061"/>
              </a:solidFill>
              <a:effectLst/>
              <a:uLnTx/>
              <a:uFillTx/>
              <a:latin typeface="Arial"/>
              <a:cs typeface="Arial"/>
            </a:endParaRPr>
          </a:p>
          <a:p>
            <a:pPr marL="342900" indent="-342900">
              <a:buClr>
                <a:srgbClr val="1A99D2"/>
              </a:buClr>
              <a:buFont typeface="Arial" panose="020B0604020202020204" pitchFamily="34" charset="0"/>
              <a:buChar char="•"/>
              <a:defRPr/>
            </a:pPr>
            <a:r>
              <a:rPr lang="en-GB" sz="1800">
                <a:solidFill>
                  <a:srgbClr val="5F6061"/>
                </a:solidFill>
                <a:latin typeface="Arial"/>
                <a:cs typeface="Arial"/>
              </a:rPr>
              <a:t>Can be used in conjunction with </a:t>
            </a:r>
            <a:r>
              <a:rPr lang="en-GB" sz="1800" b="1">
                <a:solidFill>
                  <a:schemeClr val="accent3"/>
                </a:solidFill>
                <a:latin typeface="Arial"/>
                <a:cs typeface="Arial"/>
              </a:rPr>
              <a:t>any accounting requirements (GAAP) </a:t>
            </a:r>
            <a:endParaRPr lang="en-US" sz="1800" b="1">
              <a:solidFill>
                <a:schemeClr val="accent3"/>
              </a:solidFill>
              <a:latin typeface="Arial"/>
              <a:cs typeface="Arial"/>
            </a:endParaRPr>
          </a:p>
        </p:txBody>
      </p:sp>
      <p:sp>
        <p:nvSpPr>
          <p:cNvPr id="10" name="Footer Placeholder 14">
            <a:extLst>
              <a:ext uri="{FF2B5EF4-FFF2-40B4-BE49-F238E27FC236}">
                <a16:creationId xmlns:a16="http://schemas.microsoft.com/office/drawing/2014/main" id="{0673EFAA-7040-AE23-F771-D643CF627D8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5" name="Picture 4" descr="A picture containing text, screenshot, font, diagram&#10;&#10;Description automatically generated">
            <a:extLst>
              <a:ext uri="{FF2B5EF4-FFF2-40B4-BE49-F238E27FC236}">
                <a16:creationId xmlns:a16="http://schemas.microsoft.com/office/drawing/2014/main" id="{D4BA5626-16AA-E344-2CBF-0E72B803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6" y="2510101"/>
            <a:ext cx="2728367" cy="3858314"/>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98620130"/>
      </p:ext>
    </p:extLst>
  </p:cSld>
  <p:clrMapOvr>
    <a:masterClrMapping/>
  </p:clrMapOvr>
</p:sld>
</file>

<file path=ppt/theme/theme1.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theme/theme2.xml><?xml version="1.0" encoding="utf-8"?>
<a:theme xmlns:a="http://schemas.openxmlformats.org/drawingml/2006/main" name="1_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8D71F7DE-7480-3E41-B951-486D409BDE2C}" vid="{B4FC3327-A990-F548-AFF9-E8570816325C}"/>
    </a:ext>
  </a:extLst>
</a:theme>
</file>

<file path=ppt/theme/theme3.xml><?xml version="1.0" encoding="utf-8"?>
<a:theme xmlns:a="http://schemas.openxmlformats.org/drawingml/2006/main" name="2_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8D71F7DE-7480-3E41-B951-486D409BDE2C}" vid="{B4FC3327-A990-F548-AFF9-E857081632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f7bd01f-4d7b-4dbe-98e2-0cbb0bbd5f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CCEB63571B134582A3912007B8FE9E" ma:contentTypeVersion="16" ma:contentTypeDescription="Create a new document." ma:contentTypeScope="" ma:versionID="d81579120220622e639831bc9d3f7b93">
  <xsd:schema xmlns:xsd="http://www.w3.org/2001/XMLSchema" xmlns:xs="http://www.w3.org/2001/XMLSchema" xmlns:p="http://schemas.microsoft.com/office/2006/metadata/properties" xmlns:ns3="01d8b16b-455c-44f4-9129-e722469d1954" xmlns:ns4="ff7bd01f-4d7b-4dbe-98e2-0cbb0bbd5fb7" targetNamespace="http://schemas.microsoft.com/office/2006/metadata/properties" ma:root="true" ma:fieldsID="4b653786dd8b4d12e55759981ba8b478" ns3:_="" ns4:_="">
    <xsd:import namespace="01d8b16b-455c-44f4-9129-e722469d1954"/>
    <xsd:import namespace="ff7bd01f-4d7b-4dbe-98e2-0cbb0bbd5f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_activity" minOccurs="0"/>
                <xsd:element ref="ns4:MediaServiceDateTaken" minOccurs="0"/>
                <xsd:element ref="ns4:MediaLengthInSeconds" minOccurs="0"/>
                <xsd:element ref="ns4:MediaServiceOCR"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d8b16b-455c-44f4-9129-e722469d19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7bd01f-4d7b-4dbe-98e2-0cbb0bbd5f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491F1F-33E3-47DF-99E5-DFE0547D2059}">
  <ds:schemaRef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01d8b16b-455c-44f4-9129-e722469d1954"/>
    <ds:schemaRef ds:uri="http://schemas.microsoft.com/office/infopath/2007/PartnerControls"/>
    <ds:schemaRef ds:uri="ff7bd01f-4d7b-4dbe-98e2-0cbb0bbd5fb7"/>
    <ds:schemaRef ds:uri="http://purl.org/dc/terms/"/>
  </ds:schemaRefs>
</ds:datastoreItem>
</file>

<file path=customXml/itemProps2.xml><?xml version="1.0" encoding="utf-8"?>
<ds:datastoreItem xmlns:ds="http://schemas.openxmlformats.org/officeDocument/2006/customXml" ds:itemID="{8848D102-38B4-4BE2-81B5-7233E4B4B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d8b16b-455c-44f4-9129-e722469d1954"/>
    <ds:schemaRef ds:uri="ff7bd01f-4d7b-4dbe-98e2-0cbb0bbd5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7B9838-A755-4DE4-911B-D415BF0844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TotalTime>
  <Words>1880</Words>
  <Application>Microsoft Office PowerPoint</Application>
  <PresentationFormat>Widescreen</PresentationFormat>
  <Paragraphs>205</Paragraphs>
  <Slides>14</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Arial</vt:lpstr>
      <vt:lpstr>Arial,Sans-Serif</vt:lpstr>
      <vt:lpstr>Calibri</vt:lpstr>
      <vt:lpstr>Helvetica LT Std</vt:lpstr>
      <vt:lpstr>Helvetica Neue</vt:lpstr>
      <vt:lpstr>Source Sans Pro</vt:lpstr>
      <vt:lpstr>IFRS-Sustainability</vt:lpstr>
      <vt:lpstr>1_IFRS-Sustainability</vt:lpstr>
      <vt:lpstr>2_IFRS-Sustainability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Markham</dc:creator>
  <cp:lastModifiedBy>Mardi McBrien</cp:lastModifiedBy>
  <cp:revision>5</cp:revision>
  <dcterms:created xsi:type="dcterms:W3CDTF">2024-07-10T13:28:35Z</dcterms:created>
  <dcterms:modified xsi:type="dcterms:W3CDTF">2024-07-10T15:29:50Z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0x010100C6CCEB63571B134582A3912007B8FE9E</vt:lpwstr>
  </property>
</Properties>
</file>